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0" r:id="rId5"/>
  </p:sldMasterIdLst>
  <p:notesMasterIdLst>
    <p:notesMasterId r:id="rId25"/>
  </p:notesMasterIdLst>
  <p:handoutMasterIdLst>
    <p:handoutMasterId r:id="rId26"/>
  </p:handoutMasterIdLst>
  <p:sldIdLst>
    <p:sldId id="268" r:id="rId6"/>
    <p:sldId id="299" r:id="rId7"/>
    <p:sldId id="302" r:id="rId8"/>
    <p:sldId id="304" r:id="rId9"/>
    <p:sldId id="303" r:id="rId10"/>
    <p:sldId id="287" r:id="rId11"/>
    <p:sldId id="307" r:id="rId12"/>
    <p:sldId id="309" r:id="rId13"/>
    <p:sldId id="310" r:id="rId14"/>
    <p:sldId id="315" r:id="rId15"/>
    <p:sldId id="312" r:id="rId16"/>
    <p:sldId id="313" r:id="rId17"/>
    <p:sldId id="282" r:id="rId18"/>
    <p:sldId id="283" r:id="rId19"/>
    <p:sldId id="285" r:id="rId20"/>
    <p:sldId id="484" r:id="rId21"/>
    <p:sldId id="485" r:id="rId22"/>
    <p:sldId id="488" r:id="rId23"/>
    <p:sldId id="487" r:id="rId24"/>
  </p:sldIdLst>
  <p:sldSz cx="12192000" cy="6858000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Kierkiewicz" initials="AK" lastIdx="1" clrIdx="0">
    <p:extLst>
      <p:ext uri="{19B8F6BF-5375-455C-9EA6-DF929625EA0E}">
        <p15:presenceInfo xmlns:p15="http://schemas.microsoft.com/office/powerpoint/2012/main" userId="S::akierkiewicz@epicenter.org::5e98e8a7-6a15-407b-ba75-0599b0ecc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08080"/>
    <a:srgbClr val="FFFC00"/>
    <a:srgbClr val="3399FF"/>
    <a:srgbClr val="33CC33"/>
    <a:srgbClr val="009900"/>
    <a:srgbClr val="003399"/>
    <a:srgbClr val="37A1A1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31488-933D-4F09-9521-42E427F822A8}" v="8" dt="2019-09-27T16:23:5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5619" autoAdjust="0"/>
  </p:normalViewPr>
  <p:slideViewPr>
    <p:cSldViewPr>
      <p:cViewPr varScale="1">
        <p:scale>
          <a:sx n="60" d="100"/>
          <a:sy n="60" d="100"/>
        </p:scale>
        <p:origin x="1488" y="5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1952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98459682024134E-2"/>
          <c:y val="0.12189708257621643"/>
          <c:w val="0.9294015630771395"/>
          <c:h val="0.790576062226599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934-8018-0D7AA964E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2-4934-8018-0D7AA964E8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42-4934-8018-0D7AA964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794672"/>
        <c:axId val="734011280"/>
      </c:barChart>
      <c:catAx>
        <c:axId val="1007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11280"/>
        <c:crosses val="autoZero"/>
        <c:auto val="1"/>
        <c:lblAlgn val="ctr"/>
        <c:lblOffset val="100"/>
        <c:noMultiLvlLbl val="0"/>
      </c:catAx>
      <c:valAx>
        <c:axId val="73401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7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98459682024134E-2"/>
          <c:y val="0.12189708257621643"/>
          <c:w val="0.92940154031797584"/>
          <c:h val="0.790576062226599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934-8018-0D7AA964E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2-4934-8018-0D7AA964E8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42-4934-8018-0D7AA964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794672"/>
        <c:axId val="734011280"/>
      </c:barChart>
      <c:catAx>
        <c:axId val="1007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11280"/>
        <c:crosses val="autoZero"/>
        <c:auto val="1"/>
        <c:lblAlgn val="ctr"/>
        <c:lblOffset val="100"/>
        <c:noMultiLvlLbl val="0"/>
      </c:catAx>
      <c:valAx>
        <c:axId val="73401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7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98419061518022E-2"/>
          <c:y val="0.10927085818818102"/>
          <c:w val="0.9294015630771395"/>
          <c:h val="0.790576062226599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934-8018-0D7AA964E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2-4934-8018-0D7AA964E8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42-4934-8018-0D7AA964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794672"/>
        <c:axId val="734011280"/>
      </c:barChart>
      <c:catAx>
        <c:axId val="1007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11280"/>
        <c:crosses val="autoZero"/>
        <c:auto val="1"/>
        <c:lblAlgn val="ctr"/>
        <c:lblOffset val="100"/>
        <c:noMultiLvlLbl val="0"/>
      </c:catAx>
      <c:valAx>
        <c:axId val="73401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7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127609379987925"/>
          <c:y val="3.4942351997619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161426620947467E-2"/>
          <c:y val="0.10674560566292847"/>
          <c:w val="0.9294015630771395"/>
          <c:h val="0.79057606222659915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2-4934-8018-0D7AA964E81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42-4934-8018-0D7AA964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794672"/>
        <c:axId val="734011280"/>
      </c:barChart>
      <c:catAx>
        <c:axId val="1007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11280"/>
        <c:crosses val="autoZero"/>
        <c:auto val="1"/>
        <c:lblAlgn val="ctr"/>
        <c:lblOffset val="100"/>
        <c:noMultiLvlLbl val="0"/>
      </c:catAx>
      <c:valAx>
        <c:axId val="73401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79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69378230902619E-2"/>
          <c:y val="3.8277725628642172E-2"/>
          <c:w val="0.92543397930641413"/>
          <c:h val="0.604677882658583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D-42B4-9A8D-9DE8A41ED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794672"/>
        <c:axId val="734011280"/>
      </c:barChart>
      <c:catAx>
        <c:axId val="100779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4011280"/>
        <c:crosses val="autoZero"/>
        <c:auto val="1"/>
        <c:lblAlgn val="ctr"/>
        <c:lblOffset val="100"/>
        <c:noMultiLvlLbl val="0"/>
      </c:catAx>
      <c:valAx>
        <c:axId val="734011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0779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4:26:26.34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4:26:26.34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4:26:26.34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4:26:26.34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4:26:26.34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0.49239</cdr:x>
      <cdr:y>0.35455</cdr:y>
    </cdr:from>
    <cdr:to>
      <cdr:x>0.65922</cdr:x>
      <cdr:y>0.44776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CAB565-0CAB-4B1E-8DFB-70F42261CDDD}"/>
            </a:ext>
          </a:extLst>
        </cdr:cNvPr>
        <cdr:cNvSpPr txBox="1"/>
      </cdr:nvSpPr>
      <cdr:spPr>
        <a:xfrm xmlns:a="http://schemas.openxmlformats.org/drawingml/2006/main">
          <a:off x="4010713" y="1810130"/>
          <a:ext cx="1358965" cy="47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Liabilities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</cdr:x>
      <cdr:y>0.78846</cdr:y>
    </cdr:from>
    <cdr:to>
      <cdr:x>0.66684</cdr:x>
      <cdr:y>0.88167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B65F957-D9F7-42B0-8733-AA5519D011BB}"/>
            </a:ext>
          </a:extLst>
        </cdr:cNvPr>
        <cdr:cNvSpPr txBox="1"/>
      </cdr:nvSpPr>
      <cdr:spPr>
        <a:xfrm xmlns:a="http://schemas.openxmlformats.org/drawingml/2006/main">
          <a:off x="3882231" y="3124200"/>
          <a:ext cx="12954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Net Assets</a:t>
          </a:r>
        </a:p>
      </cdr:txBody>
    </cdr:sp>
  </cdr:relSizeAnchor>
  <cdr:relSizeAnchor xmlns:cdr="http://schemas.openxmlformats.org/drawingml/2006/chartDrawing">
    <cdr:from>
      <cdr:x>0.27129</cdr:x>
      <cdr:y>0.38462</cdr:y>
    </cdr:from>
    <cdr:to>
      <cdr:x>0.33678</cdr:x>
      <cdr:y>0.62873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66B588-7758-4613-8D3C-3B5420B149EE}"/>
            </a:ext>
          </a:extLst>
        </cdr:cNvPr>
        <cdr:cNvSpPr txBox="1"/>
      </cdr:nvSpPr>
      <cdr:spPr>
        <a:xfrm xmlns:a="http://schemas.openxmlformats.org/drawingml/2006/main">
          <a:off x="2209799" y="1524000"/>
          <a:ext cx="533400" cy="967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0.54603</cdr:x>
      <cdr:y>0.56716</cdr:y>
    </cdr:from>
    <cdr:to>
      <cdr:x>0.62087</cdr:x>
      <cdr:y>0.65759</cdr:y>
    </cdr:to>
    <cdr:sp macro="" textlink="">
      <cdr:nvSpPr>
        <cdr:cNvPr id="5" name="TextBox 26">
          <a:extLst xmlns:a="http://schemas.openxmlformats.org/drawingml/2006/main">
            <a:ext uri="{FF2B5EF4-FFF2-40B4-BE49-F238E27FC236}">
              <a16:creationId xmlns:a16="http://schemas.microsoft.com/office/drawing/2014/main" id="{0D3A863D-3B3D-4359-8AB2-51B3B230AFD7}"/>
            </a:ext>
          </a:extLst>
        </cdr:cNvPr>
        <cdr:cNvSpPr txBox="1"/>
      </cdr:nvSpPr>
      <cdr:spPr>
        <a:xfrm xmlns:a="http://schemas.openxmlformats.org/drawingml/2006/main">
          <a:off x="4447672" y="2895600"/>
          <a:ext cx="609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bg1"/>
              </a:solidFill>
            </a:rPr>
            <a:t>+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0.49313</cdr:x>
      <cdr:y>0.18203</cdr:y>
    </cdr:from>
    <cdr:to>
      <cdr:x>0.65997</cdr:x>
      <cdr:y>0.27524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CAB565-0CAB-4B1E-8DFB-70F42261CDDD}"/>
            </a:ext>
          </a:extLst>
        </cdr:cNvPr>
        <cdr:cNvSpPr txBox="1"/>
      </cdr:nvSpPr>
      <cdr:spPr>
        <a:xfrm xmlns:a="http://schemas.openxmlformats.org/drawingml/2006/main">
          <a:off x="4016772" y="929343"/>
          <a:ext cx="1358965" cy="47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Mortgage Balance</a:t>
          </a:r>
        </a:p>
      </cdr:txBody>
    </cdr:sp>
  </cdr:relSizeAnchor>
  <cdr:relSizeAnchor xmlns:cdr="http://schemas.openxmlformats.org/drawingml/2006/chartDrawing">
    <cdr:from>
      <cdr:x>0.5</cdr:x>
      <cdr:y>0.78846</cdr:y>
    </cdr:from>
    <cdr:to>
      <cdr:x>0.66684</cdr:x>
      <cdr:y>0.88167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B65F957-D9F7-42B0-8733-AA5519D011BB}"/>
            </a:ext>
          </a:extLst>
        </cdr:cNvPr>
        <cdr:cNvSpPr txBox="1"/>
      </cdr:nvSpPr>
      <cdr:spPr>
        <a:xfrm xmlns:a="http://schemas.openxmlformats.org/drawingml/2006/main">
          <a:off x="3882231" y="3124200"/>
          <a:ext cx="12954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Equity</a:t>
          </a:r>
        </a:p>
      </cdr:txBody>
    </cdr:sp>
  </cdr:relSizeAnchor>
  <cdr:relSizeAnchor xmlns:cdr="http://schemas.openxmlformats.org/drawingml/2006/chartDrawing">
    <cdr:from>
      <cdr:x>0.27129</cdr:x>
      <cdr:y>0.38462</cdr:y>
    </cdr:from>
    <cdr:to>
      <cdr:x>0.33678</cdr:x>
      <cdr:y>0.62873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66B588-7758-4613-8D3C-3B5420B149EE}"/>
            </a:ext>
          </a:extLst>
        </cdr:cNvPr>
        <cdr:cNvSpPr txBox="1"/>
      </cdr:nvSpPr>
      <cdr:spPr>
        <a:xfrm xmlns:a="http://schemas.openxmlformats.org/drawingml/2006/main">
          <a:off x="2209799" y="1524000"/>
          <a:ext cx="533400" cy="967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dirty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0.49239</cdr:x>
      <cdr:y>0.35455</cdr:y>
    </cdr:from>
    <cdr:to>
      <cdr:x>0.65922</cdr:x>
      <cdr:y>0.44776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CAB565-0CAB-4B1E-8DFB-70F42261CDDD}"/>
            </a:ext>
          </a:extLst>
        </cdr:cNvPr>
        <cdr:cNvSpPr txBox="1"/>
      </cdr:nvSpPr>
      <cdr:spPr>
        <a:xfrm xmlns:a="http://schemas.openxmlformats.org/drawingml/2006/main">
          <a:off x="4010713" y="1810130"/>
          <a:ext cx="1358965" cy="47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Expenses</a:t>
          </a:r>
        </a:p>
      </cdr:txBody>
    </cdr:sp>
  </cdr:relSizeAnchor>
  <cdr:relSizeAnchor xmlns:cdr="http://schemas.openxmlformats.org/drawingml/2006/chartDrawing">
    <cdr:from>
      <cdr:x>0.5</cdr:x>
      <cdr:y>0.78846</cdr:y>
    </cdr:from>
    <cdr:to>
      <cdr:x>0.66684</cdr:x>
      <cdr:y>0.88167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B65F957-D9F7-42B0-8733-AA5519D011BB}"/>
            </a:ext>
          </a:extLst>
        </cdr:cNvPr>
        <cdr:cNvSpPr txBox="1"/>
      </cdr:nvSpPr>
      <cdr:spPr>
        <a:xfrm xmlns:a="http://schemas.openxmlformats.org/drawingml/2006/main">
          <a:off x="3882231" y="3124200"/>
          <a:ext cx="12954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Income</a:t>
          </a:r>
        </a:p>
      </cdr:txBody>
    </cdr:sp>
  </cdr:relSizeAnchor>
  <cdr:relSizeAnchor xmlns:cdr="http://schemas.openxmlformats.org/drawingml/2006/chartDrawing">
    <cdr:from>
      <cdr:x>0.27129</cdr:x>
      <cdr:y>0.38462</cdr:y>
    </cdr:from>
    <cdr:to>
      <cdr:x>0.33678</cdr:x>
      <cdr:y>0.62873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66B588-7758-4613-8D3C-3B5420B149EE}"/>
            </a:ext>
          </a:extLst>
        </cdr:cNvPr>
        <cdr:cNvSpPr txBox="1"/>
      </cdr:nvSpPr>
      <cdr:spPr>
        <a:xfrm xmlns:a="http://schemas.openxmlformats.org/drawingml/2006/main">
          <a:off x="2209799" y="1524000"/>
          <a:ext cx="533400" cy="967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0.54603</cdr:x>
      <cdr:y>0.56716</cdr:y>
    </cdr:from>
    <cdr:to>
      <cdr:x>0.62087</cdr:x>
      <cdr:y>0.65759</cdr:y>
    </cdr:to>
    <cdr:sp macro="" textlink="">
      <cdr:nvSpPr>
        <cdr:cNvPr id="5" name="TextBox 26">
          <a:extLst xmlns:a="http://schemas.openxmlformats.org/drawingml/2006/main">
            <a:ext uri="{FF2B5EF4-FFF2-40B4-BE49-F238E27FC236}">
              <a16:creationId xmlns:a16="http://schemas.microsoft.com/office/drawing/2014/main" id="{0D3A863D-3B3D-4359-8AB2-51B3B230AFD7}"/>
            </a:ext>
          </a:extLst>
        </cdr:cNvPr>
        <cdr:cNvSpPr txBox="1"/>
      </cdr:nvSpPr>
      <cdr:spPr>
        <a:xfrm xmlns:a="http://schemas.openxmlformats.org/drawingml/2006/main">
          <a:off x="4447672" y="2895600"/>
          <a:ext cx="609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bg1"/>
              </a:solidFill>
            </a:rPr>
            <a:t>=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0.49239</cdr:x>
      <cdr:y>0.35455</cdr:y>
    </cdr:from>
    <cdr:to>
      <cdr:x>0.65922</cdr:x>
      <cdr:y>0.44776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CAB565-0CAB-4B1E-8DFB-70F42261CDDD}"/>
            </a:ext>
          </a:extLst>
        </cdr:cNvPr>
        <cdr:cNvSpPr txBox="1"/>
      </cdr:nvSpPr>
      <cdr:spPr>
        <a:xfrm xmlns:a="http://schemas.openxmlformats.org/drawingml/2006/main">
          <a:off x="4010713" y="1810130"/>
          <a:ext cx="1358965" cy="47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Expenses</a:t>
          </a:r>
        </a:p>
      </cdr:txBody>
    </cdr:sp>
  </cdr:relSizeAnchor>
  <cdr:relSizeAnchor xmlns:cdr="http://schemas.openxmlformats.org/drawingml/2006/chartDrawing">
    <cdr:from>
      <cdr:x>0.5</cdr:x>
      <cdr:y>0.78846</cdr:y>
    </cdr:from>
    <cdr:to>
      <cdr:x>0.66684</cdr:x>
      <cdr:y>0.88167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B65F957-D9F7-42B0-8733-AA5519D011BB}"/>
            </a:ext>
          </a:extLst>
        </cdr:cNvPr>
        <cdr:cNvSpPr txBox="1"/>
      </cdr:nvSpPr>
      <cdr:spPr>
        <a:xfrm xmlns:a="http://schemas.openxmlformats.org/drawingml/2006/main">
          <a:off x="3882231" y="3124200"/>
          <a:ext cx="12954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Loss</a:t>
          </a:r>
        </a:p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0.27129</cdr:x>
      <cdr:y>0.38462</cdr:y>
    </cdr:from>
    <cdr:to>
      <cdr:x>0.33678</cdr:x>
      <cdr:y>0.62873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66B588-7758-4613-8D3C-3B5420B149EE}"/>
            </a:ext>
          </a:extLst>
        </cdr:cNvPr>
        <cdr:cNvSpPr txBox="1"/>
      </cdr:nvSpPr>
      <cdr:spPr>
        <a:xfrm xmlns:a="http://schemas.openxmlformats.org/drawingml/2006/main">
          <a:off x="2209799" y="1524000"/>
          <a:ext cx="533400" cy="967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0.54603</cdr:x>
      <cdr:y>0.56716</cdr:y>
    </cdr:from>
    <cdr:to>
      <cdr:x>0.62087</cdr:x>
      <cdr:y>0.65759</cdr:y>
    </cdr:to>
    <cdr:sp macro="" textlink="">
      <cdr:nvSpPr>
        <cdr:cNvPr id="5" name="TextBox 26">
          <a:extLst xmlns:a="http://schemas.openxmlformats.org/drawingml/2006/main">
            <a:ext uri="{FF2B5EF4-FFF2-40B4-BE49-F238E27FC236}">
              <a16:creationId xmlns:a16="http://schemas.microsoft.com/office/drawing/2014/main" id="{0D3A863D-3B3D-4359-8AB2-51B3B230AFD7}"/>
            </a:ext>
          </a:extLst>
        </cdr:cNvPr>
        <cdr:cNvSpPr txBox="1"/>
      </cdr:nvSpPr>
      <cdr:spPr>
        <a:xfrm xmlns:a="http://schemas.openxmlformats.org/drawingml/2006/main">
          <a:off x="4447672" y="2895600"/>
          <a:ext cx="609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bg1"/>
              </a:solidFill>
            </a:rPr>
            <a:t>=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0.49239</cdr:x>
      <cdr:y>0.35455</cdr:y>
    </cdr:from>
    <cdr:to>
      <cdr:x>0.65922</cdr:x>
      <cdr:y>0.44776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CAB565-0CAB-4B1E-8DFB-70F42261CDDD}"/>
            </a:ext>
          </a:extLst>
        </cdr:cNvPr>
        <cdr:cNvSpPr txBox="1"/>
      </cdr:nvSpPr>
      <cdr:spPr>
        <a:xfrm xmlns:a="http://schemas.openxmlformats.org/drawingml/2006/main">
          <a:off x="4010713" y="1810130"/>
          <a:ext cx="1358965" cy="47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0.27129</cdr:x>
      <cdr:y>0.38462</cdr:y>
    </cdr:from>
    <cdr:to>
      <cdr:x>0.33678</cdr:x>
      <cdr:y>0.62873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66B588-7758-4613-8D3C-3B5420B149EE}"/>
            </a:ext>
          </a:extLst>
        </cdr:cNvPr>
        <cdr:cNvSpPr txBox="1"/>
      </cdr:nvSpPr>
      <cdr:spPr>
        <a:xfrm xmlns:a="http://schemas.openxmlformats.org/drawingml/2006/main">
          <a:off x="2209799" y="1524000"/>
          <a:ext cx="533400" cy="967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0.54603</cdr:x>
      <cdr:y>0.56716</cdr:y>
    </cdr:from>
    <cdr:to>
      <cdr:x>0.62087</cdr:x>
      <cdr:y>0.65759</cdr:y>
    </cdr:to>
    <cdr:sp macro="" textlink="">
      <cdr:nvSpPr>
        <cdr:cNvPr id="5" name="TextBox 26">
          <a:extLst xmlns:a="http://schemas.openxmlformats.org/drawingml/2006/main">
            <a:ext uri="{FF2B5EF4-FFF2-40B4-BE49-F238E27FC236}">
              <a16:creationId xmlns:a16="http://schemas.microsoft.com/office/drawing/2014/main" id="{0D3A863D-3B3D-4359-8AB2-51B3B230AFD7}"/>
            </a:ext>
          </a:extLst>
        </cdr:cNvPr>
        <cdr:cNvSpPr txBox="1"/>
      </cdr:nvSpPr>
      <cdr:spPr>
        <a:xfrm xmlns:a="http://schemas.openxmlformats.org/drawingml/2006/main">
          <a:off x="4447672" y="2895600"/>
          <a:ext cx="609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0.63997</cdr:y>
    </cdr:from>
    <cdr:to>
      <cdr:x>0.84194</cdr:x>
      <cdr:y>0.63997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69229F85-4122-4C1D-AE5A-A1F7254DFAB4}"/>
            </a:ext>
          </a:extLst>
        </cdr:cNvPr>
        <cdr:cNvCxnSpPr/>
      </cdr:nvCxnSpPr>
      <cdr:spPr>
        <a:xfrm xmlns:a="http://schemas.openxmlformats.org/drawingml/2006/main">
          <a:off x="0" y="3429001"/>
          <a:ext cx="7136421" cy="0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B9B073-DD0B-4A9E-8EE7-221B03C55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B1546-4D6F-4246-9896-3E5E0AFEEE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DE69376-47E5-494E-A856-2E8E9547BDB7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FB12A-2160-4EF0-AA9D-C3F22F1009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90270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A81AC-23DE-4F4B-8460-109D81DCE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0" y="890270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9D2F8AF-FA20-4449-A0E4-9DACAED6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64497D5-5946-4048-9D44-3D84896ADFB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1171575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510088"/>
            <a:ext cx="5607050" cy="369093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0270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902701"/>
            <a:ext cx="3038475" cy="46989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4FBF19F-4C9E-4536-ACF8-311A21A1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0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2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>
                <a:solidFill>
                  <a:schemeClr val="bg1"/>
                </a:solidFill>
              </a:rPr>
              <a:t>Cash Flow – the timing of the receipts</a:t>
            </a:r>
          </a:p>
          <a:p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 in more detail: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Pledge income information: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Pledge cards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Prior years pledge amounts vs. actual pledges receive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Calculate percentage of income received vs pledged.</a:t>
            </a:r>
          </a:p>
          <a:p>
            <a:r>
              <a:rPr lang="en-US" dirty="0">
                <a:solidFill>
                  <a:schemeClr val="bg1"/>
                </a:solidFill>
              </a:rPr>
              <a:t>Loose plate and special events: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prior years actual receipts to estimate future periods</a:t>
            </a:r>
          </a:p>
          <a:p>
            <a:r>
              <a:rPr lang="en-US" dirty="0">
                <a:solidFill>
                  <a:schemeClr val="bg1"/>
                </a:solidFill>
              </a:rPr>
              <a:t>Investments income: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prior years actual receipts to estimate future periods</a:t>
            </a:r>
          </a:p>
          <a:p>
            <a:r>
              <a:rPr lang="en-US" dirty="0">
                <a:solidFill>
                  <a:schemeClr val="bg1"/>
                </a:solidFill>
              </a:rPr>
              <a:t>Use fees: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Contracts available and past year income</a:t>
            </a:r>
          </a:p>
          <a:p>
            <a:r>
              <a:rPr lang="en-US" dirty="0">
                <a:solidFill>
                  <a:schemeClr val="bg1"/>
                </a:solidFill>
              </a:rPr>
              <a:t>Special items: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Other expected revenues</a:t>
            </a:r>
          </a:p>
          <a:p>
            <a:r>
              <a:rPr lang="en-US" dirty="0">
                <a:solidFill>
                  <a:schemeClr val="bg1"/>
                </a:solidFill>
              </a:rPr>
              <a:t>Specific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Pledges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“Identified Givers”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Loose Plate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Special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Capital Fund Drives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Fees from outside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Investment Income (e.g. special funds, endowment)</a:t>
            </a:r>
          </a:p>
          <a:p>
            <a:pPr marL="456468"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Cash Flow – the timing of the receipts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Stewardship</a:t>
            </a:r>
            <a:r>
              <a:rPr lang="en-US" b="0" baseline="0" dirty="0"/>
              <a:t> Campaign-</a:t>
            </a:r>
            <a:r>
              <a:rPr lang="en-US" b="0" dirty="0"/>
              <a:t> Usually in September/October before Thanksgiving to assist in knowing the revenue # for the budget. </a:t>
            </a:r>
          </a:p>
          <a:p>
            <a:pPr eaLnBrk="1" hangingPunct="1"/>
            <a:r>
              <a:rPr lang="en-US" b="0" dirty="0"/>
              <a:t>Development of Budget- Usually in December </a:t>
            </a:r>
          </a:p>
          <a:p>
            <a:pPr eaLnBrk="1" hangingPunct="1"/>
            <a:r>
              <a:rPr lang="en-US" b="0" dirty="0"/>
              <a:t>Vestry should also be the keeper of legal docs such as contracts so they are all in one place &amp; so they can be followed accordingly. </a:t>
            </a:r>
          </a:p>
          <a:p>
            <a:pPr eaLnBrk="1" hangingPunct="1"/>
            <a:r>
              <a:rPr lang="en-US" b="0" dirty="0"/>
              <a:t>Communication w/congregation is key.   They look to vestry as the financial stewards of the church’s money and also </a:t>
            </a:r>
            <a:r>
              <a:rPr lang="en-US" b="1" i="1" dirty="0"/>
              <a:t>their</a:t>
            </a:r>
            <a:r>
              <a:rPr lang="en-US" b="0" dirty="0"/>
              <a:t> money.   Is it going to good use?   Do they know the financial status of the church?  It can help in good &amp; bad/stressful times.   Good to designate a person to speak for the vestry to the congregation – can be Treasurer</a:t>
            </a:r>
            <a:r>
              <a:rPr lang="en-US" b="0" baseline="0" dirty="0"/>
              <a:t> or Chair of Finance Committee</a:t>
            </a:r>
            <a:r>
              <a:rPr lang="en-US" b="0" dirty="0"/>
              <a:t>.   </a:t>
            </a:r>
          </a:p>
          <a:p>
            <a:pPr eaLnBrk="1" hangingPunct="1"/>
            <a:r>
              <a:rPr lang="en-US" b="1" dirty="0"/>
              <a:t>Opening Comment:</a:t>
            </a:r>
            <a:r>
              <a:rPr lang="en-US" dirty="0"/>
              <a:t>  Vestry is responsible for developing the revenue forecast. This may be done collectively by the vestry or an individual or a committee may be asked to propose a revenue forecast for Vestry approval.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Identified Givers:</a:t>
            </a:r>
            <a:r>
              <a:rPr lang="en-US" dirty="0"/>
              <a:t>  Persons who do not fill out a pledge card but have a track record of regular giving, usually by check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Special Events:</a:t>
            </a:r>
            <a:r>
              <a:rPr lang="en-US" dirty="0"/>
              <a:t>  Auction/Dinner/Dance, Chili Cook-off, Fall Festival, Pumpkin Patch, etc.  </a:t>
            </a:r>
            <a:r>
              <a:rPr lang="en-US" b="1" dirty="0"/>
              <a:t>Comment</a:t>
            </a:r>
            <a:r>
              <a:rPr lang="en-US" b="1" baseline="0" dirty="0"/>
              <a:t>: I get nervous when these become a big part of the budget – STEWARDSHIP</a:t>
            </a:r>
          </a:p>
          <a:p>
            <a:pPr eaLnBrk="1" hangingPunct="1"/>
            <a:endParaRPr lang="en-US" b="1" baseline="0" dirty="0"/>
          </a:p>
          <a:p>
            <a:pPr eaLnBrk="1" hangingPunct="1"/>
            <a:r>
              <a:rPr lang="en-US" b="1" baseline="0" dirty="0"/>
              <a:t>CASH FLOW:  Our churches receipts do not come in 1/12 in every month.  Christmas, Easter, December,  the summer lull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Capital</a:t>
            </a:r>
            <a:r>
              <a:rPr lang="en-US" b="1" baseline="0" dirty="0"/>
              <a:t> </a:t>
            </a:r>
            <a:r>
              <a:rPr lang="en-US" b="1" dirty="0"/>
              <a:t>Fund Drives:</a:t>
            </a:r>
            <a:r>
              <a:rPr lang="en-US" dirty="0"/>
              <a:t>  New Organ, repair Sanctuary roof, etc.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Use Fees:</a:t>
            </a:r>
            <a:r>
              <a:rPr lang="en-US" dirty="0"/>
              <a:t>  Charges to community groups and parishioners for non-church use of meeting rooms, gymnasiums, athletic fields, etc.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 in more detail: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Pledge income information: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Pledge cards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Prior years pledge amounts vs. actual pledges receive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Calculate percentage of income received vs pledged.</a:t>
            </a:r>
          </a:p>
          <a:p>
            <a:r>
              <a:rPr lang="en-US" dirty="0">
                <a:solidFill>
                  <a:schemeClr val="bg1"/>
                </a:solidFill>
              </a:rPr>
              <a:t>Loose plate and special events: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prior years actual receipts to estimate future periods</a:t>
            </a:r>
          </a:p>
          <a:p>
            <a:r>
              <a:rPr lang="en-US" dirty="0">
                <a:solidFill>
                  <a:schemeClr val="bg1"/>
                </a:solidFill>
              </a:rPr>
              <a:t>Investments income: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prior years actual receipts to estimate future periods</a:t>
            </a:r>
          </a:p>
          <a:p>
            <a:r>
              <a:rPr lang="en-US" dirty="0">
                <a:solidFill>
                  <a:schemeClr val="bg1"/>
                </a:solidFill>
              </a:rPr>
              <a:t>Use fees: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Contracts available and past year income</a:t>
            </a:r>
          </a:p>
          <a:p>
            <a:r>
              <a:rPr lang="en-US" dirty="0">
                <a:solidFill>
                  <a:schemeClr val="bg1"/>
                </a:solidFill>
              </a:rPr>
              <a:t>Special items: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Other expected revenues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6468"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Cash Flow – the timing of the receipts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7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doubt – overestimate expenses, under revenue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Budget VS Cash flow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82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8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5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0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b="1" dirty="0"/>
              <a:t>HANDOUTS</a:t>
            </a:r>
          </a:p>
          <a:p>
            <a:endParaRPr lang="en-US" dirty="0"/>
          </a:p>
          <a:p>
            <a:pPr eaLnBrk="1" hangingPunct="1"/>
            <a:r>
              <a:rPr lang="en-US" b="1" dirty="0"/>
              <a:t>Opening Comment:</a:t>
            </a:r>
            <a:r>
              <a:rPr lang="en-US" dirty="0"/>
              <a:t>  The </a:t>
            </a:r>
            <a:r>
              <a:rPr lang="en-US" b="1" dirty="0"/>
              <a:t>Financial Reports </a:t>
            </a:r>
            <a:r>
              <a:rPr lang="en-US" dirty="0"/>
              <a:t>prepared by the bookkeeper must serve a diverse audience with different perspectives. Several reports should be prepared each month to address the needs of these various perspectives.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Finance Committee Report:</a:t>
            </a:r>
            <a:r>
              <a:rPr lang="en-US" dirty="0"/>
              <a:t>  Finance Committee (or finance team from Vestry/Bishop’s Committee) conducts detailed review of receipts and expenses to monitor compliance with budget and purchasing procedures and identify any concerns or problems.  (Holy Spirit, Houston also provides a copy of the detailed financials in the church office for inspection by members.  This added transparency has proved to build confidence in the financial operations of the parish.)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Vestry Finance Report:  </a:t>
            </a:r>
            <a:r>
              <a:rPr lang="en-US" dirty="0"/>
              <a:t>Vestry focuses on Big Picture – overall receipts, expenditures, fund balances, etc. – Not line item detail.  SAMPLES Available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Congregation Report:</a:t>
            </a:r>
            <a:r>
              <a:rPr lang="en-US" dirty="0"/>
              <a:t>  Keeps congregation confident financial matters are in order and a reminder to keep their pledges current.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BF19F-4C9E-4536-ACF8-311A21A186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569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3438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295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2718"/>
            <a:ext cx="852683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9588" y="20574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09104" y="27432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0300" y="20574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29747" y="27432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1341" y="20574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1341" y="27432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82783" y="22098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18868" y="22098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9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630259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252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90252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90252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164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27163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25811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62489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62488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62364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6393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00016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16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400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3019" y="2052918"/>
            <a:ext cx="8526834" cy="4195481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81A-F4FF-4C32-97BB-8BFDB57097A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6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280-FA50-49E9-A04F-58AE9AA6CAAA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2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142B-7AA7-9743-AB1D-677E58B9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400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1610A-8ADB-2C45-BFBE-C9185CEF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3DD89-C578-5B43-95CE-68A86DF2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6118C-01B9-6A47-BA38-479B27E8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AF318-D2AE-404C-8668-B1E0A548206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372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400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019" y="2052918"/>
            <a:ext cx="8526834" cy="4195481"/>
          </a:xfrm>
        </p:spPr>
        <p:txBody>
          <a:bodyPr/>
          <a:lstStyle>
            <a:lvl2pPr marL="742950" indent="-285750">
              <a:buFont typeface=".SF NS Symbols Regular"/>
              <a:buChar char="★"/>
              <a:defRPr/>
            </a:lvl2pPr>
            <a:lvl3pPr marL="1143000" indent="-228600">
              <a:buFont typeface=".SF NS Symbols Regular"/>
              <a:buChar char="★"/>
              <a:defRPr/>
            </a:lvl3pPr>
            <a:lvl4pPr marL="1600200" indent="-228600">
              <a:buFont typeface=".SF NS Symbols Regular"/>
              <a:buChar char="★"/>
              <a:defRPr/>
            </a:lvl4pPr>
            <a:lvl5pPr marL="2057400" indent="-228600">
              <a:buFont typeface=".SF NS Symbols Regular"/>
              <a:buChar char="★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E145-8A3D-4868-A243-D8F2BA03C6FA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4005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38E-2F34-4455-B497-AFA68FAAE9BB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7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4005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E25D-EB06-4889-B2B6-7A71F6B174A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7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400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1C7C-1FBA-4934-AD31-8F6945A09954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10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26D-92D5-4F93-8BD7-34AEABE43C26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3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8A05-D678-4313-B054-0C4DE4AF9E4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101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661" y="4800587"/>
            <a:ext cx="859195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8661" y="685800"/>
            <a:ext cx="8591951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8660" y="5367325"/>
            <a:ext cx="859195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99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4D2723-4850-48F9-9B48-01972BA496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707690" y="18197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08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1"/>
        </a:buBlip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.SF NS Symbols Regular"/>
        <a:buChar char="★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.SF NS Symbols Regular"/>
        <a:buChar char="★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.SF NS Symbols Regular"/>
        <a:buChar char="★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.SF NS Symbols Regular"/>
        <a:buChar char="★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>
          <p15:clr>
            <a:srgbClr val="F26B43"/>
          </p15:clr>
        </p15:guide>
        <p15:guide id="2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610D69-641E-44FF-A51D-8871730BFA8C}"/>
              </a:ext>
            </a:extLst>
          </p:cNvPr>
          <p:cNvSpPr txBox="1">
            <a:spLocks/>
          </p:cNvSpPr>
          <p:nvPr/>
        </p:nvSpPr>
        <p:spPr>
          <a:xfrm>
            <a:off x="1078754" y="404220"/>
            <a:ext cx="9970246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/>
              <a:t>Small Church Network – Session 2</a:t>
            </a:r>
            <a:endParaRPr lang="en-US" sz="4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829FAEA-0CDB-43E8-818B-EA40BA2A9CAB}"/>
              </a:ext>
            </a:extLst>
          </p:cNvPr>
          <p:cNvSpPr txBox="1">
            <a:spLocks/>
          </p:cNvSpPr>
          <p:nvPr/>
        </p:nvSpPr>
        <p:spPr>
          <a:xfrm>
            <a:off x="1524000" y="3733801"/>
            <a:ext cx="8825658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.SF NS Symbols Regular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.SF NS Symbols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.SF NS Symbols Regular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.SF NS Symbols Regular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Presented By: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Susan Aldana – Assistant Controller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Jonathan Blaker – director of Treasury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Andre Kierkiewicz - Controller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September 30, 2019</a:t>
            </a:r>
          </a:p>
          <a:p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1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9115-2B73-46BD-A2CA-FEA0D31F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83" y="249392"/>
            <a:ext cx="8526834" cy="1400530"/>
          </a:xfrm>
        </p:spPr>
        <p:txBody>
          <a:bodyPr/>
          <a:lstStyle/>
          <a:p>
            <a:r>
              <a:rPr lang="en-US" dirty="0"/>
              <a:t>Income Statement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53AFE70-C70B-44DE-A0A9-B9D034287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636534"/>
              </p:ext>
            </p:extLst>
          </p:nvPr>
        </p:nvGraphicFramePr>
        <p:xfrm>
          <a:off x="1560510" y="949657"/>
          <a:ext cx="8526834" cy="508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871-9B8E-465B-B0AE-921D207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0D0DA-E8E9-4E7C-8889-27E3AF43E56C}"/>
              </a:ext>
            </a:extLst>
          </p:cNvPr>
          <p:cNvSpPr txBox="1"/>
          <p:nvPr/>
        </p:nvSpPr>
        <p:spPr>
          <a:xfrm>
            <a:off x="942369" y="3195935"/>
            <a:ext cx="192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3A863D-3B3D-4359-8AB2-51B3B230AFD7}"/>
              </a:ext>
            </a:extLst>
          </p:cNvPr>
          <p:cNvSpPr txBox="1"/>
          <p:nvPr/>
        </p:nvSpPr>
        <p:spPr>
          <a:xfrm>
            <a:off x="3962400" y="36802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-</a:t>
            </a:r>
          </a:p>
        </p:txBody>
      </p:sp>
      <p:graphicFrame>
        <p:nvGraphicFramePr>
          <p:cNvPr id="7" name="Content Placeholder 21">
            <a:extLst>
              <a:ext uri="{FF2B5EF4-FFF2-40B4-BE49-F238E27FC236}">
                <a16:creationId xmlns:a16="http://schemas.microsoft.com/office/drawing/2014/main" id="{85EA79B3-1C4C-45FF-9AB2-B7A6BEA17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575284"/>
              </p:ext>
            </p:extLst>
          </p:nvPr>
        </p:nvGraphicFramePr>
        <p:xfrm>
          <a:off x="1432173" y="1295399"/>
          <a:ext cx="8476153" cy="535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336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871-9B8E-465B-B0AE-921D207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C295D29-4DC6-48AB-BD1B-231B519042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8006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8117CFA0-B5A7-4BB1-9E70-0C43D719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31" y="1698034"/>
            <a:ext cx="717469" cy="7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B81615E3-7BC1-40A9-8A60-5D2337C6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53" y="1154429"/>
            <a:ext cx="767947" cy="7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3EFE167-FAA4-4956-9F6A-F582603DEEBE}"/>
              </a:ext>
            </a:extLst>
          </p:cNvPr>
          <p:cNvSpPr/>
          <p:nvPr/>
        </p:nvSpPr>
        <p:spPr>
          <a:xfrm>
            <a:off x="1010653" y="4561161"/>
            <a:ext cx="11069052" cy="275636"/>
          </a:xfrm>
          <a:custGeom>
            <a:avLst/>
            <a:gdLst>
              <a:gd name="connsiteX0" fmla="*/ 0 w 11069052"/>
              <a:gd name="connsiteY0" fmla="*/ 179281 h 275636"/>
              <a:gd name="connsiteX1" fmla="*/ 673768 w 11069052"/>
              <a:gd name="connsiteY1" fmla="*/ 22871 h 275636"/>
              <a:gd name="connsiteX2" fmla="*/ 782052 w 11069052"/>
              <a:gd name="connsiteY2" fmla="*/ 10839 h 275636"/>
              <a:gd name="connsiteX3" fmla="*/ 1155031 w 11069052"/>
              <a:gd name="connsiteY3" fmla="*/ 119123 h 275636"/>
              <a:gd name="connsiteX4" fmla="*/ 2394284 w 11069052"/>
              <a:gd name="connsiteY4" fmla="*/ 22871 h 275636"/>
              <a:gd name="connsiteX5" fmla="*/ 3212431 w 11069052"/>
              <a:gd name="connsiteY5" fmla="*/ 179281 h 275636"/>
              <a:gd name="connsiteX6" fmla="*/ 5666873 w 11069052"/>
              <a:gd name="connsiteY6" fmla="*/ 22871 h 275636"/>
              <a:gd name="connsiteX7" fmla="*/ 6665494 w 11069052"/>
              <a:gd name="connsiteY7" fmla="*/ 215376 h 275636"/>
              <a:gd name="connsiteX8" fmla="*/ 7880684 w 11069052"/>
              <a:gd name="connsiteY8" fmla="*/ 119123 h 275636"/>
              <a:gd name="connsiteX9" fmla="*/ 9228221 w 11069052"/>
              <a:gd name="connsiteY9" fmla="*/ 275534 h 275636"/>
              <a:gd name="connsiteX10" fmla="*/ 10407315 w 11069052"/>
              <a:gd name="connsiteY10" fmla="*/ 143186 h 275636"/>
              <a:gd name="connsiteX11" fmla="*/ 11069052 w 11069052"/>
              <a:gd name="connsiteY11" fmla="*/ 143186 h 2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69052" h="275636">
                <a:moveTo>
                  <a:pt x="0" y="179281"/>
                </a:moveTo>
                <a:lnTo>
                  <a:pt x="673768" y="22871"/>
                </a:lnTo>
                <a:cubicBezTo>
                  <a:pt x="804110" y="-5203"/>
                  <a:pt x="701842" y="-5203"/>
                  <a:pt x="782052" y="10839"/>
                </a:cubicBezTo>
                <a:cubicBezTo>
                  <a:pt x="862262" y="26881"/>
                  <a:pt x="886326" y="117118"/>
                  <a:pt x="1155031" y="119123"/>
                </a:cubicBezTo>
                <a:cubicBezTo>
                  <a:pt x="1423736" y="121128"/>
                  <a:pt x="2051384" y="12845"/>
                  <a:pt x="2394284" y="22871"/>
                </a:cubicBezTo>
                <a:cubicBezTo>
                  <a:pt x="2737184" y="32897"/>
                  <a:pt x="2667000" y="179281"/>
                  <a:pt x="3212431" y="179281"/>
                </a:cubicBezTo>
                <a:cubicBezTo>
                  <a:pt x="3757862" y="179281"/>
                  <a:pt x="5091363" y="16855"/>
                  <a:pt x="5666873" y="22871"/>
                </a:cubicBezTo>
                <a:cubicBezTo>
                  <a:pt x="6242383" y="28887"/>
                  <a:pt x="6296526" y="199334"/>
                  <a:pt x="6665494" y="215376"/>
                </a:cubicBezTo>
                <a:cubicBezTo>
                  <a:pt x="7034463" y="231418"/>
                  <a:pt x="7453563" y="109097"/>
                  <a:pt x="7880684" y="119123"/>
                </a:cubicBezTo>
                <a:cubicBezTo>
                  <a:pt x="8307805" y="129149"/>
                  <a:pt x="8807116" y="271524"/>
                  <a:pt x="9228221" y="275534"/>
                </a:cubicBezTo>
                <a:cubicBezTo>
                  <a:pt x="9649326" y="279544"/>
                  <a:pt x="10100510" y="165244"/>
                  <a:pt x="10407315" y="143186"/>
                </a:cubicBezTo>
                <a:cubicBezTo>
                  <a:pt x="10714120" y="121128"/>
                  <a:pt x="10894594" y="153212"/>
                  <a:pt x="11069052" y="14318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2">
            <a:extLst>
              <a:ext uri="{FF2B5EF4-FFF2-40B4-BE49-F238E27FC236}">
                <a16:creationId xmlns:a16="http://schemas.microsoft.com/office/drawing/2014/main" id="{1C3D419E-B880-4677-BF21-62D4BB92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53" y="2667000"/>
            <a:ext cx="966545" cy="9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>
            <a:extLst>
              <a:ext uri="{FF2B5EF4-FFF2-40B4-BE49-F238E27FC236}">
                <a16:creationId xmlns:a16="http://schemas.microsoft.com/office/drawing/2014/main" id="{47B16204-2422-4760-B65E-838E7344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59" y="3124200"/>
            <a:ext cx="799066" cy="7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A218C34-E594-4651-AA06-DA5DA9FFBD10}"/>
              </a:ext>
            </a:extLst>
          </p:cNvPr>
          <p:cNvSpPr/>
          <p:nvPr/>
        </p:nvSpPr>
        <p:spPr>
          <a:xfrm>
            <a:off x="1163053" y="4713561"/>
            <a:ext cx="11069052" cy="275636"/>
          </a:xfrm>
          <a:custGeom>
            <a:avLst/>
            <a:gdLst>
              <a:gd name="connsiteX0" fmla="*/ 0 w 11069052"/>
              <a:gd name="connsiteY0" fmla="*/ 179281 h 275636"/>
              <a:gd name="connsiteX1" fmla="*/ 673768 w 11069052"/>
              <a:gd name="connsiteY1" fmla="*/ 22871 h 275636"/>
              <a:gd name="connsiteX2" fmla="*/ 782052 w 11069052"/>
              <a:gd name="connsiteY2" fmla="*/ 10839 h 275636"/>
              <a:gd name="connsiteX3" fmla="*/ 1155031 w 11069052"/>
              <a:gd name="connsiteY3" fmla="*/ 119123 h 275636"/>
              <a:gd name="connsiteX4" fmla="*/ 2394284 w 11069052"/>
              <a:gd name="connsiteY4" fmla="*/ 22871 h 275636"/>
              <a:gd name="connsiteX5" fmla="*/ 3212431 w 11069052"/>
              <a:gd name="connsiteY5" fmla="*/ 179281 h 275636"/>
              <a:gd name="connsiteX6" fmla="*/ 5666873 w 11069052"/>
              <a:gd name="connsiteY6" fmla="*/ 22871 h 275636"/>
              <a:gd name="connsiteX7" fmla="*/ 6665494 w 11069052"/>
              <a:gd name="connsiteY7" fmla="*/ 215376 h 275636"/>
              <a:gd name="connsiteX8" fmla="*/ 7880684 w 11069052"/>
              <a:gd name="connsiteY8" fmla="*/ 119123 h 275636"/>
              <a:gd name="connsiteX9" fmla="*/ 9228221 w 11069052"/>
              <a:gd name="connsiteY9" fmla="*/ 275534 h 275636"/>
              <a:gd name="connsiteX10" fmla="*/ 10407315 w 11069052"/>
              <a:gd name="connsiteY10" fmla="*/ 143186 h 275636"/>
              <a:gd name="connsiteX11" fmla="*/ 11069052 w 11069052"/>
              <a:gd name="connsiteY11" fmla="*/ 143186 h 2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69052" h="275636">
                <a:moveTo>
                  <a:pt x="0" y="179281"/>
                </a:moveTo>
                <a:lnTo>
                  <a:pt x="673768" y="22871"/>
                </a:lnTo>
                <a:cubicBezTo>
                  <a:pt x="804110" y="-5203"/>
                  <a:pt x="701842" y="-5203"/>
                  <a:pt x="782052" y="10839"/>
                </a:cubicBezTo>
                <a:cubicBezTo>
                  <a:pt x="862262" y="26881"/>
                  <a:pt x="886326" y="117118"/>
                  <a:pt x="1155031" y="119123"/>
                </a:cubicBezTo>
                <a:cubicBezTo>
                  <a:pt x="1423736" y="121128"/>
                  <a:pt x="2051384" y="12845"/>
                  <a:pt x="2394284" y="22871"/>
                </a:cubicBezTo>
                <a:cubicBezTo>
                  <a:pt x="2737184" y="32897"/>
                  <a:pt x="2667000" y="179281"/>
                  <a:pt x="3212431" y="179281"/>
                </a:cubicBezTo>
                <a:cubicBezTo>
                  <a:pt x="3757862" y="179281"/>
                  <a:pt x="5091363" y="16855"/>
                  <a:pt x="5666873" y="22871"/>
                </a:cubicBezTo>
                <a:cubicBezTo>
                  <a:pt x="6242383" y="28887"/>
                  <a:pt x="6296526" y="199334"/>
                  <a:pt x="6665494" y="215376"/>
                </a:cubicBezTo>
                <a:cubicBezTo>
                  <a:pt x="7034463" y="231418"/>
                  <a:pt x="7453563" y="109097"/>
                  <a:pt x="7880684" y="119123"/>
                </a:cubicBezTo>
                <a:cubicBezTo>
                  <a:pt x="8307805" y="129149"/>
                  <a:pt x="8807116" y="271524"/>
                  <a:pt x="9228221" y="275534"/>
                </a:cubicBezTo>
                <a:cubicBezTo>
                  <a:pt x="9649326" y="279544"/>
                  <a:pt x="10100510" y="165244"/>
                  <a:pt x="10407315" y="143186"/>
                </a:cubicBezTo>
                <a:cubicBezTo>
                  <a:pt x="10714120" y="121128"/>
                  <a:pt x="10894594" y="153212"/>
                  <a:pt x="11069052" y="14318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49B1173-9119-48C4-85F5-D40E17D04ABE}"/>
              </a:ext>
            </a:extLst>
          </p:cNvPr>
          <p:cNvSpPr/>
          <p:nvPr/>
        </p:nvSpPr>
        <p:spPr>
          <a:xfrm>
            <a:off x="1315453" y="4865961"/>
            <a:ext cx="11069052" cy="275636"/>
          </a:xfrm>
          <a:custGeom>
            <a:avLst/>
            <a:gdLst>
              <a:gd name="connsiteX0" fmla="*/ 0 w 11069052"/>
              <a:gd name="connsiteY0" fmla="*/ 179281 h 275636"/>
              <a:gd name="connsiteX1" fmla="*/ 673768 w 11069052"/>
              <a:gd name="connsiteY1" fmla="*/ 22871 h 275636"/>
              <a:gd name="connsiteX2" fmla="*/ 782052 w 11069052"/>
              <a:gd name="connsiteY2" fmla="*/ 10839 h 275636"/>
              <a:gd name="connsiteX3" fmla="*/ 1155031 w 11069052"/>
              <a:gd name="connsiteY3" fmla="*/ 119123 h 275636"/>
              <a:gd name="connsiteX4" fmla="*/ 2394284 w 11069052"/>
              <a:gd name="connsiteY4" fmla="*/ 22871 h 275636"/>
              <a:gd name="connsiteX5" fmla="*/ 3212431 w 11069052"/>
              <a:gd name="connsiteY5" fmla="*/ 179281 h 275636"/>
              <a:gd name="connsiteX6" fmla="*/ 5666873 w 11069052"/>
              <a:gd name="connsiteY6" fmla="*/ 22871 h 275636"/>
              <a:gd name="connsiteX7" fmla="*/ 6665494 w 11069052"/>
              <a:gd name="connsiteY7" fmla="*/ 215376 h 275636"/>
              <a:gd name="connsiteX8" fmla="*/ 7880684 w 11069052"/>
              <a:gd name="connsiteY8" fmla="*/ 119123 h 275636"/>
              <a:gd name="connsiteX9" fmla="*/ 9228221 w 11069052"/>
              <a:gd name="connsiteY9" fmla="*/ 275534 h 275636"/>
              <a:gd name="connsiteX10" fmla="*/ 10407315 w 11069052"/>
              <a:gd name="connsiteY10" fmla="*/ 143186 h 275636"/>
              <a:gd name="connsiteX11" fmla="*/ 11069052 w 11069052"/>
              <a:gd name="connsiteY11" fmla="*/ 143186 h 2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69052" h="275636">
                <a:moveTo>
                  <a:pt x="0" y="179281"/>
                </a:moveTo>
                <a:lnTo>
                  <a:pt x="673768" y="22871"/>
                </a:lnTo>
                <a:cubicBezTo>
                  <a:pt x="804110" y="-5203"/>
                  <a:pt x="701842" y="-5203"/>
                  <a:pt x="782052" y="10839"/>
                </a:cubicBezTo>
                <a:cubicBezTo>
                  <a:pt x="862262" y="26881"/>
                  <a:pt x="886326" y="117118"/>
                  <a:pt x="1155031" y="119123"/>
                </a:cubicBezTo>
                <a:cubicBezTo>
                  <a:pt x="1423736" y="121128"/>
                  <a:pt x="2051384" y="12845"/>
                  <a:pt x="2394284" y="22871"/>
                </a:cubicBezTo>
                <a:cubicBezTo>
                  <a:pt x="2737184" y="32897"/>
                  <a:pt x="2667000" y="179281"/>
                  <a:pt x="3212431" y="179281"/>
                </a:cubicBezTo>
                <a:cubicBezTo>
                  <a:pt x="3757862" y="179281"/>
                  <a:pt x="5091363" y="16855"/>
                  <a:pt x="5666873" y="22871"/>
                </a:cubicBezTo>
                <a:cubicBezTo>
                  <a:pt x="6242383" y="28887"/>
                  <a:pt x="6296526" y="199334"/>
                  <a:pt x="6665494" y="215376"/>
                </a:cubicBezTo>
                <a:cubicBezTo>
                  <a:pt x="7034463" y="231418"/>
                  <a:pt x="7453563" y="109097"/>
                  <a:pt x="7880684" y="119123"/>
                </a:cubicBezTo>
                <a:cubicBezTo>
                  <a:pt x="8307805" y="129149"/>
                  <a:pt x="8807116" y="271524"/>
                  <a:pt x="9228221" y="275534"/>
                </a:cubicBezTo>
                <a:cubicBezTo>
                  <a:pt x="9649326" y="279544"/>
                  <a:pt x="10100510" y="165244"/>
                  <a:pt x="10407315" y="143186"/>
                </a:cubicBezTo>
                <a:cubicBezTo>
                  <a:pt x="10714120" y="121128"/>
                  <a:pt x="10894594" y="153212"/>
                  <a:pt x="11069052" y="14318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9115-2B73-46BD-A2CA-FEA0D31F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49392"/>
            <a:ext cx="8526834" cy="1400530"/>
          </a:xfrm>
        </p:spPr>
        <p:txBody>
          <a:bodyPr/>
          <a:lstStyle/>
          <a:p>
            <a:r>
              <a:rPr lang="en-US" dirty="0"/>
              <a:t>Statement of Cash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871-9B8E-465B-B0AE-921D207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CEACDB3-E261-4AAE-8EB7-BCDF96D1F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2"/>
          <a:stretch/>
        </p:blipFill>
        <p:spPr bwMode="auto">
          <a:xfrm>
            <a:off x="2362200" y="962357"/>
            <a:ext cx="6851650" cy="52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4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71FE-FFA1-4F87-ABDD-504CAC53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842682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C969-8BA7-46A4-9E7C-4F77FF8E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19" y="1371600"/>
            <a:ext cx="8526834" cy="50336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Developing Budget: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Linked to Mission and 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Reconciles available resources to ministry 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Vehicle for funding ministry and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Builds on Revenue Forecast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Vestry adopts the Annual Budget and shares it with Congregation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12EBC-F7AA-4AD4-8D63-7E950177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0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399-5ACF-40C3-8E16-418F95DE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767687"/>
          </a:xfrm>
        </p:spPr>
        <p:txBody>
          <a:bodyPr/>
          <a:lstStyle/>
          <a:p>
            <a:r>
              <a:rPr lang="en-US" dirty="0"/>
              <a:t>Revenue Forecast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8FAC-94E1-4765-90A1-D8CF8B11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19" y="1600200"/>
            <a:ext cx="8526834" cy="464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Specific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Pledges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“Identified Givers”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Loose Plate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Special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Capital Fund Drives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Fees from outside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Investment Income (e.g. special funds, endowment)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Cash Flow – the timing of the receipts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22D09-2D6C-46B8-91B4-2B3372D8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8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F71-7EC5-4E57-9DC8-93994609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995082"/>
          </a:xfrm>
        </p:spPr>
        <p:txBody>
          <a:bodyPr/>
          <a:lstStyle/>
          <a:p>
            <a:r>
              <a:rPr lang="en-US" dirty="0"/>
              <a:t>Expense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1E8E-83AE-4D95-AA20-D9094AD5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19" y="1600200"/>
            <a:ext cx="8526834" cy="46481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Similarly, the budget should include expected expenses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Classified by categories</a:t>
            </a:r>
          </a:p>
          <a:p>
            <a:r>
              <a:rPr lang="en-US" dirty="0">
                <a:solidFill>
                  <a:schemeClr val="bg1"/>
                </a:solidFill>
              </a:rPr>
              <a:t>Organized in a way that allows comparing actual expenses from period to period and against the budgeted amount</a:t>
            </a:r>
          </a:p>
          <a:p>
            <a:r>
              <a:rPr lang="en-US" dirty="0">
                <a:solidFill>
                  <a:schemeClr val="bg1"/>
                </a:solidFill>
              </a:rPr>
              <a:t>Where available actual amounts should be used to all the known expenses like</a:t>
            </a:r>
          </a:p>
          <a:p>
            <a:r>
              <a:rPr lang="en-US" dirty="0">
                <a:solidFill>
                  <a:schemeClr val="bg1"/>
                </a:solidFill>
              </a:rPr>
              <a:t>Past expenses can be used as guidelines.</a:t>
            </a:r>
          </a:p>
          <a:p>
            <a:r>
              <a:rPr lang="en-US" dirty="0">
                <a:solidFill>
                  <a:schemeClr val="bg1"/>
                </a:solidFill>
              </a:rPr>
              <a:t>Every dollar should have a name</a:t>
            </a:r>
          </a:p>
          <a:p>
            <a:r>
              <a:rPr lang="en-US" dirty="0">
                <a:solidFill>
                  <a:schemeClr val="bg1"/>
                </a:solidFill>
              </a:rPr>
              <a:t>Balanced and realistic</a:t>
            </a:r>
          </a:p>
          <a:p>
            <a:r>
              <a:rPr lang="en-US" dirty="0">
                <a:solidFill>
                  <a:schemeClr val="bg1"/>
                </a:solidFill>
              </a:rPr>
              <a:t>Reserves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EEB2F-D32A-469A-9582-D49DF658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9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EA3-B9AF-45A1-80CD-84582565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071282"/>
          </a:xfrm>
        </p:spPr>
        <p:txBody>
          <a:bodyPr/>
          <a:lstStyle/>
          <a:p>
            <a:r>
              <a:rPr lang="en-US" dirty="0"/>
              <a:t>Resources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F8CF-339C-42F2-8338-5C55D171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19" y="1676400"/>
            <a:ext cx="8526834" cy="3809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Diocesan Personnel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Rev. Canon Joann Saylors – Mission Amplification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Linda Riley Mitchell - Chief Financial Officer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lmitchell@epicenter.org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Andre Kierkiewicz - Controller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akierkiewicz@epicenter.org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Susan Aldana - Assistant Controller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saldana@epicenter.org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9DF27-BD8B-48CC-A698-6D2AF4FB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0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BC96-7957-406B-8F55-AD3D4725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1071282"/>
          </a:xfrm>
        </p:spPr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D048D-1A1B-4FEC-BE9C-6DBED0B2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8526834" cy="44855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Diocesan Personnel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Jonathan Blaker – Director of Treasury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  jblaker@epicenter.org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David Fisher - Foundations &amp; Property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	 dfisher@epicenter.org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Zee Turnbull - Human Resources Administrator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  zturnbull@epicenter.org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EDOT: 713-520-6444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9D220-9578-47D1-AE15-0F8EC7CC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3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20AF-43D6-4A8D-90DB-4B282F10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8526834" cy="84268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13BD-69D0-477F-B9BA-D1BF6B578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19" y="1447800"/>
            <a:ext cx="8526834" cy="48005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Clergy Manual (each priest has a copy)</a:t>
            </a:r>
          </a:p>
          <a:p>
            <a:r>
              <a:rPr lang="en-US" dirty="0">
                <a:solidFill>
                  <a:schemeClr val="bg1"/>
                </a:solidFill>
              </a:rPr>
              <a:t>Vestry Resource guide </a:t>
            </a:r>
          </a:p>
          <a:p>
            <a:r>
              <a:rPr lang="en-US" dirty="0">
                <a:solidFill>
                  <a:schemeClr val="bg1"/>
                </a:solidFill>
              </a:rPr>
              <a:t>Manual of Business Methods (TEC)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Download from Diocesan website: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http://www.epicenter.org/diocese/the-office-of-financial-services/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Available in English, y en Español 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Vestry Resource Guide from Forward Movement</a:t>
            </a:r>
          </a:p>
          <a:p>
            <a:r>
              <a:rPr lang="en-US" i="1" dirty="0">
                <a:solidFill>
                  <a:schemeClr val="bg1"/>
                </a:solidFill>
              </a:rPr>
              <a:t>The Vestry Handbook from Church Publishing</a:t>
            </a:r>
          </a:p>
          <a:p>
            <a:r>
              <a:rPr lang="en-US" i="1" dirty="0">
                <a:solidFill>
                  <a:schemeClr val="bg1"/>
                </a:solidFill>
              </a:rPr>
              <a:t>Financial Management for Episcopal Parishes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9ED9-BA74-4F7D-BEBF-0B5F653A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90" y="181970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97E0-8BEF-2042-917B-3CD77109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09800"/>
            <a:ext cx="8526834" cy="140053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Q&amp;A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093EE-FD9E-464B-AFE3-1D7099E9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7A8F-D699-4303-ADCE-D693283F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447675"/>
            <a:ext cx="8734426" cy="1228725"/>
          </a:xfrm>
        </p:spPr>
        <p:txBody>
          <a:bodyPr/>
          <a:lstStyle/>
          <a:p>
            <a:r>
              <a:rPr lang="en-US" dirty="0"/>
              <a:t>Essential Topics in Parish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A03E-EC7B-4409-B4B2-C27D19E0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19200"/>
            <a:ext cx="9982200" cy="6477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Parochial Report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Financial Statements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Budget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A14A-878B-4A73-88E3-E272964E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EDC30A5D-B668-4051-8C1D-A6FE0A2C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47925"/>
            <a:ext cx="5296086" cy="35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8F44-94D6-4C16-BC57-F36F0E41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81000"/>
            <a:ext cx="8526834" cy="3352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pc="-5" dirty="0">
                <a:latin typeface="Candara"/>
                <a:cs typeface="Candara"/>
              </a:rPr>
              <a:t>ANNUAL REPORT OF EPISCOPAL CONGREGATIONS </a:t>
            </a:r>
            <a:r>
              <a:rPr lang="en-US" sz="3200" b="1" dirty="0">
                <a:latin typeface="Candara"/>
                <a:cs typeface="Candara"/>
              </a:rPr>
              <a:t>AND</a:t>
            </a:r>
            <a:r>
              <a:rPr lang="en-US" sz="3200" b="1" spc="70" dirty="0">
                <a:latin typeface="Candara"/>
                <a:cs typeface="Candara"/>
              </a:rPr>
              <a:t> </a:t>
            </a:r>
            <a:r>
              <a:rPr lang="en-US" sz="3200" b="1" spc="-5" dirty="0">
                <a:latin typeface="Candara"/>
                <a:cs typeface="Candara"/>
              </a:rPr>
              <a:t>MISSIONS</a:t>
            </a:r>
            <a:br>
              <a:rPr lang="en-US" sz="3200" dirty="0">
                <a:latin typeface="Candara"/>
                <a:cs typeface="Candara"/>
              </a:rPr>
            </a:br>
            <a:r>
              <a:rPr lang="en-US" sz="3200" b="1" dirty="0">
                <a:latin typeface="Candara"/>
                <a:cs typeface="Candara"/>
              </a:rPr>
              <a:t>ACCORDING </a:t>
            </a:r>
            <a:r>
              <a:rPr lang="en-US" sz="3200" b="1" spc="-5" dirty="0">
                <a:latin typeface="Candara"/>
                <a:cs typeface="Candara"/>
              </a:rPr>
              <a:t>TO CANONS I.6, </a:t>
            </a:r>
            <a:r>
              <a:rPr lang="en-US" sz="3200" b="1" dirty="0">
                <a:latin typeface="Candara"/>
                <a:cs typeface="Candara"/>
              </a:rPr>
              <a:t>I.7, </a:t>
            </a:r>
            <a:r>
              <a:rPr lang="en-US" sz="3200" b="1" spc="-5" dirty="0">
                <a:latin typeface="Candara"/>
                <a:cs typeface="Candara"/>
              </a:rPr>
              <a:t>AND I.17 </a:t>
            </a:r>
            <a:br>
              <a:rPr lang="en-US" sz="3200" b="1" spc="-5" dirty="0">
                <a:latin typeface="Candara"/>
                <a:cs typeface="Candara"/>
              </a:rPr>
            </a:br>
            <a:br>
              <a:rPr lang="en-US" sz="3200" b="1" spc="-5" dirty="0">
                <a:latin typeface="Candara"/>
                <a:cs typeface="Candara"/>
              </a:rPr>
            </a:br>
            <a:r>
              <a:rPr lang="en-US" sz="3200" b="1" spc="-5" dirty="0">
                <a:latin typeface="Candara"/>
                <a:cs typeface="Candara"/>
              </a:rPr>
              <a:t>THE PAROCHIAL </a:t>
            </a:r>
            <a:r>
              <a:rPr lang="en-US" sz="3200" b="1" dirty="0">
                <a:latin typeface="Candara"/>
                <a:cs typeface="Candara"/>
              </a:rPr>
              <a:t>REPORT</a:t>
            </a:r>
            <a:br>
              <a:rPr lang="en-US" sz="4400" dirty="0">
                <a:latin typeface="Candara"/>
                <a:cs typeface="Candara"/>
              </a:rPr>
            </a:br>
            <a:r>
              <a:rPr lang="en-US" sz="2800" dirty="0">
                <a:latin typeface="Candara"/>
                <a:cs typeface="Candara"/>
              </a:rPr>
              <a:t>Financial section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CBE69-E3D5-4E04-BEC2-F8566DAA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E63ECC-2CDC-40E4-84C7-2B5E8D82E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768" y="717042"/>
            <a:ext cx="7694676" cy="52715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CB252-DC7A-4122-8F44-FCD7AEBF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5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E3C183-3C08-4352-A387-6AF69D4E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4589" y="381001"/>
            <a:ext cx="9063101" cy="5562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30D2A-10DD-480A-AD72-0264AE84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8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65F8-96C7-4BCA-9263-D4A17A55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9761-471A-4E59-A2F4-834E7462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19" y="2052919"/>
            <a:ext cx="8526834" cy="305248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Statement of Financial Position – Balance sheet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Statement of Activities – Income Statement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Statement of Cash Flows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B4E7-DFBA-445B-B45C-E24DB029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9115-2B73-46BD-A2CA-FEA0D31F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83" y="249392"/>
            <a:ext cx="8526834" cy="1400530"/>
          </a:xfrm>
        </p:spPr>
        <p:txBody>
          <a:bodyPr/>
          <a:lstStyle/>
          <a:p>
            <a:r>
              <a:rPr lang="en-US" dirty="0"/>
              <a:t>Balance Sheet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53AFE70-C70B-44DE-A0A9-B9D034287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59836"/>
              </p:ext>
            </p:extLst>
          </p:nvPr>
        </p:nvGraphicFramePr>
        <p:xfrm>
          <a:off x="1905001" y="1143000"/>
          <a:ext cx="814546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871-9B8E-465B-B0AE-921D207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0D0DA-E8E9-4E7C-8889-27E3AF43E56C}"/>
              </a:ext>
            </a:extLst>
          </p:cNvPr>
          <p:cNvSpPr txBox="1"/>
          <p:nvPr/>
        </p:nvSpPr>
        <p:spPr>
          <a:xfrm>
            <a:off x="1844532" y="3429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Assets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3A863D-3B3D-4359-8AB2-51B3B230AFD7}"/>
              </a:ext>
            </a:extLst>
          </p:cNvPr>
          <p:cNvSpPr txBox="1"/>
          <p:nvPr/>
        </p:nvSpPr>
        <p:spPr>
          <a:xfrm>
            <a:off x="4114800" y="403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2824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9115-2B73-46BD-A2CA-FEA0D31F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83" y="104982"/>
            <a:ext cx="8526834" cy="1114218"/>
          </a:xfrm>
        </p:spPr>
        <p:txBody>
          <a:bodyPr/>
          <a:lstStyle/>
          <a:p>
            <a:r>
              <a:rPr lang="en-US" dirty="0"/>
              <a:t>Balance Sheet 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53AFE70-C70B-44DE-A0A9-B9D034287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789803"/>
              </p:ext>
            </p:extLst>
          </p:nvPr>
        </p:nvGraphicFramePr>
        <p:xfrm>
          <a:off x="1371600" y="925594"/>
          <a:ext cx="861839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871-9B8E-465B-B0AE-921D207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0D0DA-E8E9-4E7C-8889-27E3AF43E56C}"/>
              </a:ext>
            </a:extLst>
          </p:cNvPr>
          <p:cNvSpPr txBox="1"/>
          <p:nvPr/>
        </p:nvSpPr>
        <p:spPr>
          <a:xfrm>
            <a:off x="1219200" y="2824178"/>
            <a:ext cx="142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House Value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3A863D-3B3D-4359-8AB2-51B3B230AFD7}"/>
              </a:ext>
            </a:extLst>
          </p:cNvPr>
          <p:cNvSpPr txBox="1"/>
          <p:nvPr/>
        </p:nvSpPr>
        <p:spPr>
          <a:xfrm>
            <a:off x="3810000" y="31012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DEE29E-4669-4A83-AB15-6C604479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93" y="1676400"/>
            <a:ext cx="48006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6">
            <a:extLst>
              <a:ext uri="{FF2B5EF4-FFF2-40B4-BE49-F238E27FC236}">
                <a16:creationId xmlns:a16="http://schemas.microsoft.com/office/drawing/2014/main" id="{E648AF2D-CCC7-4BE3-9B09-4BCBAB15D108}"/>
              </a:ext>
            </a:extLst>
          </p:cNvPr>
          <p:cNvSpPr txBox="1"/>
          <p:nvPr/>
        </p:nvSpPr>
        <p:spPr>
          <a:xfrm>
            <a:off x="5791200" y="31981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3267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9115-2B73-46BD-A2CA-FEA0D31F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83" y="249392"/>
            <a:ext cx="8526834" cy="1400530"/>
          </a:xfrm>
        </p:spPr>
        <p:txBody>
          <a:bodyPr/>
          <a:lstStyle/>
          <a:p>
            <a:r>
              <a:rPr lang="en-US" dirty="0"/>
              <a:t>Income Statement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53AFE70-C70B-44DE-A0A9-B9D034287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24554"/>
              </p:ext>
            </p:extLst>
          </p:nvPr>
        </p:nvGraphicFramePr>
        <p:xfrm>
          <a:off x="1523629" y="1143000"/>
          <a:ext cx="852683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871-9B8E-465B-B0AE-921D207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0D0DA-E8E9-4E7C-8889-27E3AF43E56C}"/>
              </a:ext>
            </a:extLst>
          </p:cNvPr>
          <p:cNvSpPr txBox="1"/>
          <p:nvPr/>
        </p:nvSpPr>
        <p:spPr>
          <a:xfrm>
            <a:off x="1214675" y="3429000"/>
            <a:ext cx="192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3A863D-3B3D-4359-8AB2-51B3B230AFD7}"/>
              </a:ext>
            </a:extLst>
          </p:cNvPr>
          <p:cNvSpPr txBox="1"/>
          <p:nvPr/>
        </p:nvSpPr>
        <p:spPr>
          <a:xfrm>
            <a:off x="3962400" y="36802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1D966B-8B48-4AC8-B4AE-4A820B08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96" y="1588329"/>
            <a:ext cx="3392489" cy="29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2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4A057A-306C-7F4F-BF86-5C813C301C3D}" vid="{904F8EA7-75D2-E042-9E35-DB22D9613B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2185F75617A45A426B6A56AE6DEC2" ma:contentTypeVersion="1140" ma:contentTypeDescription="Create a new document." ma:contentTypeScope="" ma:versionID="ec0c25edc1ed53582b38a6c90156f63d">
  <xsd:schema xmlns:xsd="http://www.w3.org/2001/XMLSchema" xmlns:xs="http://www.w3.org/2001/XMLSchema" xmlns:p="http://schemas.microsoft.com/office/2006/metadata/properties" xmlns:ns2="5edbb907-cb20-437c-acf6-4b6721bfb2fa" xmlns:ns3="e66dde24-1e7d-4339-bcf7-39072f3c0367" targetNamespace="http://schemas.microsoft.com/office/2006/metadata/properties" ma:root="true" ma:fieldsID="301deb54961a177bf20b81f31b8d51a8" ns2:_="" ns3:_="">
    <xsd:import namespace="5edbb907-cb20-437c-acf6-4b6721bfb2fa"/>
    <xsd:import namespace="e66dde24-1e7d-4339-bcf7-39072f3c036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bb907-cb20-437c-acf6-4b6721bfb2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dde24-1e7d-4339-bcf7-39072f3c0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edbb907-cb20-437c-acf6-4b6721bfb2fa">HYZDXXRYQ5Y4-310090966-19637</_dlc_DocId>
    <_dlc_DocIdUrl xmlns="5edbb907-cb20-437c-acf6-4b6721bfb2fa">
      <Url>https://epicenterorg.sharepoint.com/sites/EDoTDocs/FDWorking/_layouts/15/DocIdRedir.aspx?ID=HYZDXXRYQ5Y4-310090966-19637</Url>
      <Description>HYZDXXRYQ5Y4-310090966-19637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05457-ED01-4CE3-93C6-68E3FF85B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bb907-cb20-437c-acf6-4b6721bfb2fa"/>
    <ds:schemaRef ds:uri="e66dde24-1e7d-4339-bcf7-39072f3c0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8F69E8-9BB5-47AC-A629-EBC74AFF59C1}">
  <ds:schemaRefs>
    <ds:schemaRef ds:uri="http://purl.org/dc/dcmitype/"/>
    <ds:schemaRef ds:uri="http://schemas.microsoft.com/office/infopath/2007/PartnerControls"/>
    <ds:schemaRef ds:uri="e66dde24-1e7d-4339-bcf7-39072f3c0367"/>
    <ds:schemaRef ds:uri="5edbb907-cb20-437c-acf6-4b6721bfb2fa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BDA7BC8-64DC-49C8-AF75-E287ADEF58D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4935473-A935-4A5D-852C-05B9A6773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5176</TotalTime>
  <Words>1051</Words>
  <Application>Microsoft Office PowerPoint</Application>
  <PresentationFormat>Widescreen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.SF NS Symbols Regular</vt:lpstr>
      <vt:lpstr>Arial</vt:lpstr>
      <vt:lpstr>Calibri</vt:lpstr>
      <vt:lpstr>Candara</vt:lpstr>
      <vt:lpstr>Courier New</vt:lpstr>
      <vt:lpstr>Wingdings 3</vt:lpstr>
      <vt:lpstr>Ion</vt:lpstr>
      <vt:lpstr>PowerPoint Presentation</vt:lpstr>
      <vt:lpstr>Essential Topics in Parish Finance</vt:lpstr>
      <vt:lpstr>ANNUAL REPORT OF EPISCOPAL CONGREGATIONS AND MISSIONS ACCORDING TO CANONS I.6, I.7, AND I.17   THE PAROCHIAL REPORT Financial section</vt:lpstr>
      <vt:lpstr>PowerPoint Presentation</vt:lpstr>
      <vt:lpstr>PowerPoint Presentation</vt:lpstr>
      <vt:lpstr>Financial Reports</vt:lpstr>
      <vt:lpstr>Balance Sheet</vt:lpstr>
      <vt:lpstr>Balance Sheet </vt:lpstr>
      <vt:lpstr>Income Statement</vt:lpstr>
      <vt:lpstr>Income Statement</vt:lpstr>
      <vt:lpstr>PowerPoint Presentation</vt:lpstr>
      <vt:lpstr>Statement of Cash Flows</vt:lpstr>
      <vt:lpstr>Budget</vt:lpstr>
      <vt:lpstr>Revenue Forecast </vt:lpstr>
      <vt:lpstr>Expense Budget</vt:lpstr>
      <vt:lpstr>Resources</vt:lpstr>
      <vt:lpstr>Resources </vt:lpstr>
      <vt:lpstr>Resources</vt:lpstr>
      <vt:lpstr>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Jonathan Blaker</cp:lastModifiedBy>
  <cp:revision>21</cp:revision>
  <cp:lastPrinted>2019-09-27T14:57:06Z</cp:lastPrinted>
  <dcterms:created xsi:type="dcterms:W3CDTF">2018-11-30T16:21:29Z</dcterms:created>
  <dcterms:modified xsi:type="dcterms:W3CDTF">2019-09-28T04:26:43Z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0x01010050C2185F75617A45A426B6A56AE6DEC2</vt:lpwstr>
  </property>
  <property fmtid="{D5CDD505-2E9C-101B-9397-08002B2CF9AE}" pid="3" name="_dlc_DocIdItemGuid">
    <vt:lpwstr>713757c0-a2bf-43ba-87eb-066b1f738664</vt:lpwstr>
  </property>
</Properties>
</file>