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5"/>
  </p:sldMasterIdLst>
  <p:notesMasterIdLst>
    <p:notesMasterId r:id="rId50"/>
  </p:notesMasterIdLst>
  <p:handoutMasterIdLst>
    <p:handoutMasterId r:id="rId51"/>
  </p:handoutMasterIdLst>
  <p:sldIdLst>
    <p:sldId id="268" r:id="rId6"/>
    <p:sldId id="299" r:id="rId7"/>
    <p:sldId id="277" r:id="rId8"/>
    <p:sldId id="279" r:id="rId9"/>
    <p:sldId id="494" r:id="rId10"/>
    <p:sldId id="495" r:id="rId11"/>
    <p:sldId id="275" r:id="rId12"/>
    <p:sldId id="269" r:id="rId13"/>
    <p:sldId id="485" r:id="rId14"/>
    <p:sldId id="302" r:id="rId15"/>
    <p:sldId id="487" r:id="rId16"/>
    <p:sldId id="488" r:id="rId17"/>
    <p:sldId id="303" r:id="rId18"/>
    <p:sldId id="308" r:id="rId19"/>
    <p:sldId id="489" r:id="rId20"/>
    <p:sldId id="490" r:id="rId21"/>
    <p:sldId id="491" r:id="rId22"/>
    <p:sldId id="492" r:id="rId23"/>
    <p:sldId id="305" r:id="rId24"/>
    <p:sldId id="496" r:id="rId25"/>
    <p:sldId id="497" r:id="rId26"/>
    <p:sldId id="493" r:id="rId27"/>
    <p:sldId id="312" r:id="rId28"/>
    <p:sldId id="313" r:id="rId29"/>
    <p:sldId id="311" r:id="rId30"/>
    <p:sldId id="310" r:id="rId31"/>
    <p:sldId id="293" r:id="rId32"/>
    <p:sldId id="320" r:id="rId33"/>
    <p:sldId id="321" r:id="rId34"/>
    <p:sldId id="317" r:id="rId35"/>
    <p:sldId id="322" r:id="rId36"/>
    <p:sldId id="323" r:id="rId37"/>
    <p:sldId id="324" r:id="rId38"/>
    <p:sldId id="325" r:id="rId39"/>
    <p:sldId id="327" r:id="rId40"/>
    <p:sldId id="328" r:id="rId41"/>
    <p:sldId id="318" r:id="rId42"/>
    <p:sldId id="329" r:id="rId43"/>
    <p:sldId id="319" r:id="rId44"/>
    <p:sldId id="330" r:id="rId45"/>
    <p:sldId id="297" r:id="rId46"/>
    <p:sldId id="298" r:id="rId47"/>
    <p:sldId id="296" r:id="rId48"/>
    <p:sldId id="274" r:id="rId49"/>
  </p:sldIdLst>
  <p:sldSz cx="12192000" cy="6858000"/>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FC00"/>
    <a:srgbClr val="3399FF"/>
    <a:srgbClr val="33CC33"/>
    <a:srgbClr val="FF2600"/>
    <a:srgbClr val="009900"/>
    <a:srgbClr val="003399"/>
    <a:srgbClr val="37A1A1"/>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7AA65-838B-4BEE-835E-1C0811F184EB}" v="13" dt="2019-09-27T16:28:57.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14" autoAdjust="0"/>
    <p:restoredTop sz="70617" autoAdjust="0"/>
  </p:normalViewPr>
  <p:slideViewPr>
    <p:cSldViewPr>
      <p:cViewPr varScale="1">
        <p:scale>
          <a:sx n="76" d="100"/>
          <a:sy n="76" d="100"/>
        </p:scale>
        <p:origin x="2280" y="96"/>
      </p:cViewPr>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93" d="100"/>
          <a:sy n="93" d="100"/>
        </p:scale>
        <p:origin x="1952"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Blaker" userId="24a11a3a-0ba7-4ea7-bf26-51358f3cbe73" providerId="ADAL" clId="{7687AA65-838B-4BEE-835E-1C0811F184EB}"/>
    <pc:docChg chg="undo custSel addSld delSld modSld modNotesMaster modHandout">
      <pc:chgData name="Jonathan Blaker" userId="24a11a3a-0ba7-4ea7-bf26-51358f3cbe73" providerId="ADAL" clId="{7687AA65-838B-4BEE-835E-1C0811F184EB}" dt="2019-09-27T16:29:00.839" v="560" actId="2696"/>
      <pc:docMkLst>
        <pc:docMk/>
      </pc:docMkLst>
      <pc:sldChg chg="addSp delSp modSp">
        <pc:chgData name="Jonathan Blaker" userId="24a11a3a-0ba7-4ea7-bf26-51358f3cbe73" providerId="ADAL" clId="{7687AA65-838B-4BEE-835E-1C0811F184EB}" dt="2019-09-27T16:24:05.555" v="110" actId="207"/>
        <pc:sldMkLst>
          <pc:docMk/>
          <pc:sldMk cId="2315914006" sldId="268"/>
        </pc:sldMkLst>
        <pc:spChg chg="del mod">
          <ac:chgData name="Jonathan Blaker" userId="24a11a3a-0ba7-4ea7-bf26-51358f3cbe73" providerId="ADAL" clId="{7687AA65-838B-4BEE-835E-1C0811F184EB}" dt="2019-09-27T14:53:44.871" v="78" actId="478"/>
          <ac:spMkLst>
            <pc:docMk/>
            <pc:sldMk cId="2315914006" sldId="268"/>
            <ac:spMk id="2" creationId="{553C8DEE-1840-5344-BA75-B6C8A21B67E7}"/>
          </ac:spMkLst>
        </pc:spChg>
        <pc:spChg chg="del mod">
          <ac:chgData name="Jonathan Blaker" userId="24a11a3a-0ba7-4ea7-bf26-51358f3cbe73" providerId="ADAL" clId="{7687AA65-838B-4BEE-835E-1C0811F184EB}" dt="2019-09-27T14:54:16.801" v="89" actId="478"/>
          <ac:spMkLst>
            <pc:docMk/>
            <pc:sldMk cId="2315914006" sldId="268"/>
            <ac:spMk id="3" creationId="{2BDB0A25-1FFE-DF4B-B22B-802A967C3AB6}"/>
          </ac:spMkLst>
        </pc:spChg>
        <pc:spChg chg="add del mod">
          <ac:chgData name="Jonathan Blaker" userId="24a11a3a-0ba7-4ea7-bf26-51358f3cbe73" providerId="ADAL" clId="{7687AA65-838B-4BEE-835E-1C0811F184EB}" dt="2019-09-27T14:52:53.866" v="32"/>
          <ac:spMkLst>
            <pc:docMk/>
            <pc:sldMk cId="2315914006" sldId="268"/>
            <ac:spMk id="4" creationId="{C5568EAD-DAA2-4A44-9752-ED5C1A6C2E9C}"/>
          </ac:spMkLst>
        </pc:spChg>
        <pc:spChg chg="add mod">
          <ac:chgData name="Jonathan Blaker" userId="24a11a3a-0ba7-4ea7-bf26-51358f3cbe73" providerId="ADAL" clId="{7687AA65-838B-4BEE-835E-1C0811F184EB}" dt="2019-09-27T14:53:18.344" v="73" actId="20577"/>
          <ac:spMkLst>
            <pc:docMk/>
            <pc:sldMk cId="2315914006" sldId="268"/>
            <ac:spMk id="5" creationId="{725CED75-F949-4F35-9887-692711FF47F4}"/>
          </ac:spMkLst>
        </pc:spChg>
        <pc:spChg chg="add mod">
          <ac:chgData name="Jonathan Blaker" userId="24a11a3a-0ba7-4ea7-bf26-51358f3cbe73" providerId="ADAL" clId="{7687AA65-838B-4BEE-835E-1C0811F184EB}" dt="2019-09-27T16:24:05.555" v="110" actId="207"/>
          <ac:spMkLst>
            <pc:docMk/>
            <pc:sldMk cId="2315914006" sldId="268"/>
            <ac:spMk id="6" creationId="{89295CEE-B47F-4FBC-946C-8C5E65BE7E5E}"/>
          </ac:spMkLst>
        </pc:spChg>
        <pc:spChg chg="add del mod">
          <ac:chgData name="Jonathan Blaker" userId="24a11a3a-0ba7-4ea7-bf26-51358f3cbe73" providerId="ADAL" clId="{7687AA65-838B-4BEE-835E-1C0811F184EB}" dt="2019-09-27T14:53:48.134" v="79" actId="478"/>
          <ac:spMkLst>
            <pc:docMk/>
            <pc:sldMk cId="2315914006" sldId="268"/>
            <ac:spMk id="8" creationId="{16454745-F6C1-4F29-AE31-F464682192CD}"/>
          </ac:spMkLst>
        </pc:spChg>
        <pc:spChg chg="add del mod">
          <ac:chgData name="Jonathan Blaker" userId="24a11a3a-0ba7-4ea7-bf26-51358f3cbe73" providerId="ADAL" clId="{7687AA65-838B-4BEE-835E-1C0811F184EB}" dt="2019-09-27T14:54:22.849" v="91" actId="478"/>
          <ac:spMkLst>
            <pc:docMk/>
            <pc:sldMk cId="2315914006" sldId="268"/>
            <ac:spMk id="10" creationId="{0EF9C09E-86A8-459A-B511-8D166B99DDB5}"/>
          </ac:spMkLst>
        </pc:spChg>
      </pc:sldChg>
      <pc:sldChg chg="delSp">
        <pc:chgData name="Jonathan Blaker" userId="24a11a3a-0ba7-4ea7-bf26-51358f3cbe73" providerId="ADAL" clId="{7687AA65-838B-4BEE-835E-1C0811F184EB}" dt="2019-09-27T16:24:21.116" v="111" actId="478"/>
        <pc:sldMkLst>
          <pc:docMk/>
          <pc:sldMk cId="1208684510" sldId="274"/>
        </pc:sldMkLst>
        <pc:spChg chg="del">
          <ac:chgData name="Jonathan Blaker" userId="24a11a3a-0ba7-4ea7-bf26-51358f3cbe73" providerId="ADAL" clId="{7687AA65-838B-4BEE-835E-1C0811F184EB}" dt="2019-09-27T16:24:21.116" v="111" actId="478"/>
          <ac:spMkLst>
            <pc:docMk/>
            <pc:sldMk cId="1208684510" sldId="274"/>
            <ac:spMk id="5" creationId="{D77093EE-FD9E-464B-AFE3-1D7099E9010B}"/>
          </ac:spMkLst>
        </pc:spChg>
      </pc:sldChg>
      <pc:sldChg chg="addSp delSp modSp">
        <pc:chgData name="Jonathan Blaker" userId="24a11a3a-0ba7-4ea7-bf26-51358f3cbe73" providerId="ADAL" clId="{7687AA65-838B-4BEE-835E-1C0811F184EB}" dt="2019-09-27T16:28:49.634" v="558" actId="1076"/>
        <pc:sldMkLst>
          <pc:docMk/>
          <pc:sldMk cId="1048287725" sldId="299"/>
        </pc:sldMkLst>
        <pc:spChg chg="mod">
          <ac:chgData name="Jonathan Blaker" userId="24a11a3a-0ba7-4ea7-bf26-51358f3cbe73" providerId="ADAL" clId="{7687AA65-838B-4BEE-835E-1C0811F184EB}" dt="2019-09-27T16:28:25.526" v="513" actId="1076"/>
          <ac:spMkLst>
            <pc:docMk/>
            <pc:sldMk cId="1048287725" sldId="299"/>
            <ac:spMk id="3" creationId="{8863A03E-EC7B-4409-B4B2-C27D19E05F53}"/>
          </ac:spMkLst>
        </pc:spChg>
        <pc:spChg chg="add mod">
          <ac:chgData name="Jonathan Blaker" userId="24a11a3a-0ba7-4ea7-bf26-51358f3cbe73" providerId="ADAL" clId="{7687AA65-838B-4BEE-835E-1C0811F184EB}" dt="2019-09-27T16:28:49.634" v="558" actId="1076"/>
          <ac:spMkLst>
            <pc:docMk/>
            <pc:sldMk cId="1048287725" sldId="299"/>
            <ac:spMk id="5" creationId="{4BD7920D-CC7F-4459-B11B-52BE81558686}"/>
          </ac:spMkLst>
        </pc:spChg>
        <pc:spChg chg="add del">
          <ac:chgData name="Jonathan Blaker" userId="24a11a3a-0ba7-4ea7-bf26-51358f3cbe73" providerId="ADAL" clId="{7687AA65-838B-4BEE-835E-1C0811F184EB}" dt="2019-09-27T16:27:25.072" v="338"/>
          <ac:spMkLst>
            <pc:docMk/>
            <pc:sldMk cId="1048287725" sldId="299"/>
            <ac:spMk id="6" creationId="{93B1C06A-4D35-4886-94B1-CE674F90930F}"/>
          </ac:spMkLst>
        </pc:spChg>
      </pc:sldChg>
      <pc:sldChg chg="addSp delSp modSp">
        <pc:chgData name="Jonathan Blaker" userId="24a11a3a-0ba7-4ea7-bf26-51358f3cbe73" providerId="ADAL" clId="{7687AA65-838B-4BEE-835E-1C0811F184EB}" dt="2019-09-26T20:02:04.823" v="2" actId="2165"/>
        <pc:sldMkLst>
          <pc:docMk/>
          <pc:sldMk cId="2060567715" sldId="497"/>
        </pc:sldMkLst>
        <pc:graphicFrameChg chg="add del modGraphic">
          <ac:chgData name="Jonathan Blaker" userId="24a11a3a-0ba7-4ea7-bf26-51358f3cbe73" providerId="ADAL" clId="{7687AA65-838B-4BEE-835E-1C0811F184EB}" dt="2019-09-26T20:02:04.823" v="2" actId="2165"/>
          <ac:graphicFrameMkLst>
            <pc:docMk/>
            <pc:sldMk cId="2060567715" sldId="497"/>
            <ac:graphicFrameMk id="6" creationId="{CA6AB9A6-37ED-4BDD-83F0-82FF159DD263}"/>
          </ac:graphicFrameMkLst>
        </pc:graphicFrameChg>
      </pc:sldChg>
      <pc:sldChg chg="add del">
        <pc:chgData name="Jonathan Blaker" userId="24a11a3a-0ba7-4ea7-bf26-51358f3cbe73" providerId="ADAL" clId="{7687AA65-838B-4BEE-835E-1C0811F184EB}" dt="2019-09-27T16:29:00.839" v="560" actId="2696"/>
        <pc:sldMkLst>
          <pc:docMk/>
          <pc:sldMk cId="3425702100" sldId="4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2" y="1"/>
            <a:ext cx="3038475" cy="469899"/>
          </a:xfrm>
          <a:prstGeom prst="rect">
            <a:avLst/>
          </a:prstGeom>
        </p:spPr>
        <p:txBody>
          <a:bodyPr vert="horz" lIns="91294" tIns="45647" rIns="91294" bIns="45647" rtlCol="0"/>
          <a:lstStyle>
            <a:lvl1pPr algn="l">
              <a:defRPr sz="1200"/>
            </a:lvl1pPr>
          </a:lstStyle>
          <a:p>
            <a:endParaRPr lang="en-US" dirty="0"/>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0340" y="1"/>
            <a:ext cx="3038475" cy="469899"/>
          </a:xfrm>
          <a:prstGeom prst="rect">
            <a:avLst/>
          </a:prstGeom>
        </p:spPr>
        <p:txBody>
          <a:bodyPr vert="horz" lIns="91294" tIns="45647" rIns="91294" bIns="45647" rtlCol="0"/>
          <a:lstStyle>
            <a:lvl1pPr algn="r">
              <a:defRPr sz="1200"/>
            </a:lvl1pPr>
          </a:lstStyle>
          <a:p>
            <a:fld id="{DDE69376-47E5-494E-A856-2E8E9547BDB7}" type="datetimeFigureOut">
              <a:rPr lang="en-US" smtClean="0"/>
              <a:t>9/27/2019</a:t>
            </a:fld>
            <a:endParaRPr lang="en-US" dirty="0"/>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2" y="8902701"/>
            <a:ext cx="3038475" cy="469899"/>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0340" y="8902701"/>
            <a:ext cx="3038475" cy="469899"/>
          </a:xfrm>
          <a:prstGeom prst="rect">
            <a:avLst/>
          </a:prstGeom>
        </p:spPr>
        <p:txBody>
          <a:bodyPr vert="horz" lIns="91294" tIns="45647" rIns="91294" bIns="45647" rtlCol="0" anchor="b"/>
          <a:lstStyle>
            <a:lvl1pPr algn="r">
              <a:defRPr sz="1200"/>
            </a:lvl1pPr>
          </a:lstStyle>
          <a:p>
            <a:fld id="{69D2F8AF-FA20-4449-A0E4-9DACAED608E5}" type="slidenum">
              <a:rPr lang="en-US" smtClean="0"/>
              <a:t>‹#›</a:t>
            </a:fld>
            <a:endParaRPr lang="en-US" dirty="0"/>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9899"/>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0340" y="1"/>
            <a:ext cx="3038475" cy="469899"/>
          </a:xfrm>
          <a:prstGeom prst="rect">
            <a:avLst/>
          </a:prstGeom>
        </p:spPr>
        <p:txBody>
          <a:bodyPr vert="horz" lIns="91294" tIns="45647" rIns="91294" bIns="45647" rtlCol="0"/>
          <a:lstStyle>
            <a:lvl1pPr algn="r">
              <a:defRPr sz="1200"/>
            </a:lvl1pPr>
          </a:lstStyle>
          <a:p>
            <a:fld id="{564497D5-5946-4048-9D44-3D84896ADFB5}" type="datetimeFigureOut">
              <a:rPr lang="en-US" smtClean="0"/>
              <a:t>9/27/2019</a:t>
            </a:fld>
            <a:endParaRPr lang="en-US" dirty="0"/>
          </a:p>
        </p:txBody>
      </p:sp>
      <p:sp>
        <p:nvSpPr>
          <p:cNvPr id="4" name="Slide Image Placeholder 3"/>
          <p:cNvSpPr>
            <a:spLocks noGrp="1" noRot="1" noChangeAspect="1"/>
          </p:cNvSpPr>
          <p:nvPr>
            <p:ph type="sldImg" idx="2"/>
          </p:nvPr>
        </p:nvSpPr>
        <p:spPr>
          <a:xfrm>
            <a:off x="695325" y="1171575"/>
            <a:ext cx="5619750" cy="316230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1675" y="4510088"/>
            <a:ext cx="5607050" cy="3690938"/>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02701"/>
            <a:ext cx="3038475" cy="469899"/>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902701"/>
            <a:ext cx="3038475" cy="469899"/>
          </a:xfrm>
          <a:prstGeom prst="rect">
            <a:avLst/>
          </a:prstGeom>
        </p:spPr>
        <p:txBody>
          <a:bodyPr vert="horz" lIns="91294" tIns="45647" rIns="91294" bIns="45647" rtlCol="0" anchor="b"/>
          <a:lstStyle>
            <a:lvl1pPr algn="r">
              <a:defRPr sz="1200"/>
            </a:lvl1pPr>
          </a:lstStyle>
          <a:p>
            <a:fld id="{64FBF19F-4C9E-4536-ACF8-311A21A1861F}" type="slidenum">
              <a:rPr lang="en-US" smtClean="0"/>
              <a:t>‹#›</a:t>
            </a:fld>
            <a:endParaRPr lang="en-US" dirty="0"/>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a:t>
            </a:fld>
            <a:endParaRPr lang="en-US" dirty="0"/>
          </a:p>
        </p:txBody>
      </p:sp>
    </p:spTree>
    <p:extLst>
      <p:ext uri="{BB962C8B-B14F-4D97-AF65-F5344CB8AC3E}">
        <p14:creationId xmlns:p14="http://schemas.microsoft.com/office/powerpoint/2010/main" val="778577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Signers……. Individuals authorized by the Vestry to conduct banking transactions on behalf of the church. </a:t>
            </a:r>
          </a:p>
          <a:p>
            <a:endParaRPr lang="en-US" dirty="0"/>
          </a:p>
          <a:p>
            <a:r>
              <a:rPr lang="en-US" dirty="0"/>
              <a:t>It is important to keep this list up to date both internally and at the banking institutions.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10</a:t>
            </a:fld>
            <a:endParaRPr lang="en-US" dirty="0"/>
          </a:p>
        </p:txBody>
      </p:sp>
    </p:spTree>
    <p:extLst>
      <p:ext uri="{BB962C8B-B14F-4D97-AF65-F5344CB8AC3E}">
        <p14:creationId xmlns:p14="http://schemas.microsoft.com/office/powerpoint/2010/main" val="91536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11</a:t>
            </a:fld>
            <a:endParaRPr lang="en-US" dirty="0"/>
          </a:p>
        </p:txBody>
      </p:sp>
    </p:spTree>
    <p:extLst>
      <p:ext uri="{BB962C8B-B14F-4D97-AF65-F5344CB8AC3E}">
        <p14:creationId xmlns:p14="http://schemas.microsoft.com/office/powerpoint/2010/main" val="173051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Collection and Counting. Get an example from the audience. </a:t>
            </a:r>
          </a:p>
          <a:p>
            <a:endParaRPr lang="en-US" dirty="0"/>
          </a:p>
          <a:p>
            <a:r>
              <a:rPr lang="en-US" dirty="0"/>
              <a:t>Have them describe the process and the what if or what could go wrong</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12</a:t>
            </a:fld>
            <a:endParaRPr lang="en-US" dirty="0"/>
          </a:p>
        </p:txBody>
      </p:sp>
    </p:spTree>
    <p:extLst>
      <p:ext uri="{BB962C8B-B14F-4D97-AF65-F5344CB8AC3E}">
        <p14:creationId xmlns:p14="http://schemas.microsoft.com/office/powerpoint/2010/main" val="72574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Collection and Counting. Get an example from the audience. </a:t>
            </a:r>
          </a:p>
          <a:p>
            <a:endParaRPr lang="en-US" dirty="0"/>
          </a:p>
          <a:p>
            <a:r>
              <a:rPr lang="en-US" dirty="0"/>
              <a:t>Have them describe the process and the what if or what could go wrong</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13</a:t>
            </a:fld>
            <a:endParaRPr lang="en-US" dirty="0"/>
          </a:p>
        </p:txBody>
      </p:sp>
    </p:spTree>
    <p:extLst>
      <p:ext uri="{BB962C8B-B14F-4D97-AF65-F5344CB8AC3E}">
        <p14:creationId xmlns:p14="http://schemas.microsoft.com/office/powerpoint/2010/main" val="225657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just some of the questions to be answered when setting up an accounting system for a congregation. Such questions should be periodically reviewed.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Bookkeeping</a:t>
            </a:r>
            <a:r>
              <a:rPr lang="en-US" sz="1200" b="0" i="0" u="none" strike="noStrike" kern="1200" baseline="0" dirty="0">
                <a:solidFill>
                  <a:schemeClr val="tx1"/>
                </a:solidFill>
                <a:latin typeface="+mn-lt"/>
                <a:ea typeface="+mn-ea"/>
                <a:cs typeface="+mn-cs"/>
              </a:rPr>
              <a:t> – We will get into that later</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Many Bank accounts does one need?</a:t>
            </a:r>
          </a:p>
          <a:p>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That is up to each Church.  Let’s talk about a few basic accounts that are needed and how we could use them.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DDA, also know as Demand Deposit Accounts or easier, a Checking Account. What can we do with a checking account: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Write Checks, Deposit money, pay bills online, set up direct debit for bills, keep “extra” money …….. These are all things we could do, pretty plain vanilla</a:t>
            </a:r>
          </a:p>
          <a:p>
            <a:r>
              <a:rPr lang="en-US" sz="1200" b="0" i="0" u="none" strike="noStrike" kern="1200" baseline="0" dirty="0">
                <a:solidFill>
                  <a:schemeClr val="tx1"/>
                </a:solidFill>
                <a:latin typeface="+mn-lt"/>
                <a:ea typeface="+mn-ea"/>
                <a:cs typeface="+mn-cs"/>
              </a:rPr>
              <a:t>What are some other things that we could use a checking account for? Receipt of online giving? Show of hands, is anyone in here using online giving, an app or other tool for allowing people to give?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Talk about the cost concerns and give an few examples, maybe northside or Holy Family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Sometimes there is money more than what is needed for our normal operations or dollars that have been given for a specified purpose, restricted funds. Now let’s talk about what we could do with these dollars….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Savings Account or CD’s – What is the main difference in these two types of accounts? </a:t>
            </a:r>
          </a:p>
          <a:p>
            <a:endParaRPr lang="en-US" sz="1200" b="0"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b="1" dirty="0"/>
              <a:t>Signers</a:t>
            </a:r>
            <a:r>
              <a:rPr lang="en-US" dirty="0"/>
              <a:t>……. Individuals authorized by the Vestry to conduct banking transactions on behalf of the church. </a:t>
            </a:r>
          </a:p>
          <a:p>
            <a:endParaRPr lang="en-US" dirty="0"/>
          </a:p>
          <a:p>
            <a:r>
              <a:rPr lang="en-US" dirty="0"/>
              <a:t>It is important to keep this list up to date both internally and at the banking institutions.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64FBF19F-4C9E-4536-ACF8-311A21A1861F}" type="slidenum">
              <a:rPr lang="en-US" smtClean="0"/>
              <a:t>14</a:t>
            </a:fld>
            <a:endParaRPr lang="en-US" dirty="0"/>
          </a:p>
        </p:txBody>
      </p:sp>
    </p:spTree>
    <p:extLst>
      <p:ext uri="{BB962C8B-B14F-4D97-AF65-F5344CB8AC3E}">
        <p14:creationId xmlns:p14="http://schemas.microsoft.com/office/powerpoint/2010/main" val="756019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15</a:t>
            </a:fld>
            <a:endParaRPr lang="en-US" dirty="0"/>
          </a:p>
        </p:txBody>
      </p:sp>
    </p:spTree>
    <p:extLst>
      <p:ext uri="{BB962C8B-B14F-4D97-AF65-F5344CB8AC3E}">
        <p14:creationId xmlns:p14="http://schemas.microsoft.com/office/powerpoint/2010/main" val="4169849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this 2018 Global Trends giving report, I want to highlight the similarity of the online giving. Also take a look at the social media similarity</a:t>
            </a:r>
          </a:p>
        </p:txBody>
      </p:sp>
      <p:sp>
        <p:nvSpPr>
          <p:cNvPr id="4" name="Slide Number Placeholder 3"/>
          <p:cNvSpPr>
            <a:spLocks noGrp="1"/>
          </p:cNvSpPr>
          <p:nvPr>
            <p:ph type="sldNum" sz="quarter" idx="5"/>
          </p:nvPr>
        </p:nvSpPr>
        <p:spPr/>
        <p:txBody>
          <a:bodyPr/>
          <a:lstStyle/>
          <a:p>
            <a:fld id="{64FBF19F-4C9E-4536-ACF8-311A21A1861F}" type="slidenum">
              <a:rPr lang="en-US" smtClean="0"/>
              <a:t>16</a:t>
            </a:fld>
            <a:endParaRPr lang="en-US" dirty="0"/>
          </a:p>
        </p:txBody>
      </p:sp>
    </p:spTree>
    <p:extLst>
      <p:ext uri="{BB962C8B-B14F-4D97-AF65-F5344CB8AC3E}">
        <p14:creationId xmlns:p14="http://schemas.microsoft.com/office/powerpoint/2010/main" val="1493911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slide is covered, talk about some of the systems and functionality. </a:t>
            </a:r>
          </a:p>
        </p:txBody>
      </p:sp>
      <p:sp>
        <p:nvSpPr>
          <p:cNvPr id="4" name="Slide Number Placeholder 3"/>
          <p:cNvSpPr>
            <a:spLocks noGrp="1"/>
          </p:cNvSpPr>
          <p:nvPr>
            <p:ph type="sldNum" sz="quarter" idx="5"/>
          </p:nvPr>
        </p:nvSpPr>
        <p:spPr/>
        <p:txBody>
          <a:bodyPr/>
          <a:lstStyle/>
          <a:p>
            <a:fld id="{64FBF19F-4C9E-4536-ACF8-311A21A1861F}" type="slidenum">
              <a:rPr lang="en-US" smtClean="0"/>
              <a:t>17</a:t>
            </a:fld>
            <a:endParaRPr lang="en-US" dirty="0"/>
          </a:p>
        </p:txBody>
      </p:sp>
    </p:spTree>
    <p:extLst>
      <p:ext uri="{BB962C8B-B14F-4D97-AF65-F5344CB8AC3E}">
        <p14:creationId xmlns:p14="http://schemas.microsoft.com/office/powerpoint/2010/main" val="62864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18</a:t>
            </a:fld>
            <a:endParaRPr lang="en-US" dirty="0"/>
          </a:p>
        </p:txBody>
      </p:sp>
    </p:spTree>
    <p:extLst>
      <p:ext uri="{BB962C8B-B14F-4D97-AF65-F5344CB8AC3E}">
        <p14:creationId xmlns:p14="http://schemas.microsoft.com/office/powerpoint/2010/main" val="75557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Anyone in the group have funds invested in the Participating Fund?</a:t>
            </a:r>
          </a:p>
          <a:p>
            <a:endParaRPr lang="en-US" dirty="0"/>
          </a:p>
          <a:p>
            <a:pPr lvl="2">
              <a:buFont typeface="Arial" panose="020B0604020202020204" pitchFamily="34" charset="0"/>
              <a:buChar char="•"/>
            </a:pPr>
            <a:r>
              <a:rPr lang="en-US" dirty="0">
                <a:solidFill>
                  <a:schemeClr val="bg1"/>
                </a:solidFill>
              </a:rPr>
              <a:t>These are funds of the Diocese, parishes and institutions</a:t>
            </a:r>
          </a:p>
          <a:p>
            <a:pPr lvl="2">
              <a:buFont typeface="Arial" panose="020B0604020202020204" pitchFamily="34" charset="0"/>
              <a:buChar char="•"/>
            </a:pPr>
            <a:r>
              <a:rPr lang="en-US" dirty="0">
                <a:solidFill>
                  <a:schemeClr val="bg1"/>
                </a:solidFill>
              </a:rPr>
              <a:t>Are pooled for economic management</a:t>
            </a:r>
          </a:p>
          <a:p>
            <a:pPr lvl="2">
              <a:buFont typeface="Arial" panose="020B0604020202020204" pitchFamily="34" charset="0"/>
              <a:buChar char="•"/>
            </a:pPr>
            <a:r>
              <a:rPr lang="en-US" dirty="0">
                <a:solidFill>
                  <a:schemeClr val="bg1"/>
                </a:solidFill>
              </a:rPr>
              <a:t>Currently total over $40 million</a:t>
            </a:r>
          </a:p>
          <a:p>
            <a:pPr lvl="2">
              <a:buFont typeface="Arial" panose="020B0604020202020204" pitchFamily="34" charset="0"/>
              <a:buChar char="•"/>
            </a:pPr>
            <a:r>
              <a:rPr lang="en-US" dirty="0">
                <a:solidFill>
                  <a:schemeClr val="bg1"/>
                </a:solidFill>
              </a:rPr>
              <a:t>Have a diversified, long-term portfolio of equities, fixed income and alternative investments. </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19</a:t>
            </a:fld>
            <a:endParaRPr lang="en-US" dirty="0"/>
          </a:p>
        </p:txBody>
      </p:sp>
    </p:spTree>
    <p:extLst>
      <p:ext uri="{BB962C8B-B14F-4D97-AF65-F5344CB8AC3E}">
        <p14:creationId xmlns:p14="http://schemas.microsoft.com/office/powerpoint/2010/main" val="321382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a:t>
            </a:fld>
            <a:endParaRPr lang="en-US" dirty="0"/>
          </a:p>
        </p:txBody>
      </p:sp>
    </p:spTree>
    <p:extLst>
      <p:ext uri="{BB962C8B-B14F-4D97-AF65-F5344CB8AC3E}">
        <p14:creationId xmlns:p14="http://schemas.microsoft.com/office/powerpoint/2010/main" val="420336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bg1"/>
                </a:solidFill>
              </a:rPr>
              <a:t>Who may participate?</a:t>
            </a:r>
          </a:p>
          <a:p>
            <a:pPr marL="0" indent="0">
              <a:buNone/>
            </a:pPr>
            <a:r>
              <a:rPr lang="en-US" dirty="0">
                <a:solidFill>
                  <a:schemeClr val="bg1"/>
                </a:solidFill>
              </a:rPr>
              <a:t>The Funds are open to any diocesan entity but not to individuals. These funds include rectory funds, endowment funds, scholarship funds, building funds, general funds and bequests.</a:t>
            </a:r>
          </a:p>
          <a:p>
            <a:pPr marL="0" indent="0">
              <a:buNone/>
            </a:pPr>
            <a:endParaRPr lang="en-US" dirty="0">
              <a:solidFill>
                <a:schemeClr val="bg1"/>
              </a:solidFill>
            </a:endParaRPr>
          </a:p>
          <a:p>
            <a:pPr marL="0" indent="0">
              <a:buNone/>
            </a:pPr>
            <a:r>
              <a:rPr lang="en-US" dirty="0">
                <a:solidFill>
                  <a:schemeClr val="bg1"/>
                </a:solidFill>
              </a:rPr>
              <a:t>How are they invested?</a:t>
            </a:r>
          </a:p>
          <a:p>
            <a:pPr marL="0" indent="0">
              <a:buNone/>
            </a:pPr>
            <a:r>
              <a:rPr lang="en-US" dirty="0">
                <a:solidFill>
                  <a:schemeClr val="bg1"/>
                </a:solidFill>
              </a:rPr>
              <a:t>The investment policy as established by The Church Corporation Trustees for the Participating Funds contemplates a long-term (5-year) time horizon. The funds are typically invested 40-60% in equities and 20-45% in fixed income vehicles, up to 25% in alternative investments not correlated to the overall market (provides downside protection), and about 5% or less in money market instruments. </a:t>
            </a:r>
          </a:p>
          <a:p>
            <a:pPr marL="0" indent="0">
              <a:buNone/>
            </a:pPr>
            <a:endParaRPr lang="en-US" dirty="0">
              <a:solidFill>
                <a:schemeClr val="bg1"/>
              </a:solidFill>
            </a:endParaRPr>
          </a:p>
          <a:p>
            <a:pPr marL="0" indent="0">
              <a:buNone/>
            </a:pPr>
            <a:r>
              <a:rPr lang="en-US" dirty="0">
                <a:solidFill>
                  <a:schemeClr val="bg1"/>
                </a:solidFill>
              </a:rPr>
              <a:t>How do they operate?</a:t>
            </a:r>
          </a:p>
          <a:p>
            <a:pPr marL="0" indent="0">
              <a:buNone/>
            </a:pPr>
            <a:r>
              <a:rPr lang="en-US" dirty="0">
                <a:solidFill>
                  <a:schemeClr val="bg1"/>
                </a:solidFill>
              </a:rPr>
              <a:t>Funds held in the Participating Funds are managed by outside investment managers under a contract with the Church Corporation. Deposits may be made at any time. Withdrawals may be requested as a recurring payment or may be made upon written request. All withdrawals are paid at the end of the month. Separate records are kept of all of the Participating Fund accounts and participants receive monthly statements.</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20</a:t>
            </a:fld>
            <a:endParaRPr lang="en-US" dirty="0"/>
          </a:p>
        </p:txBody>
      </p:sp>
    </p:spTree>
    <p:extLst>
      <p:ext uri="{BB962C8B-B14F-4D97-AF65-F5344CB8AC3E}">
        <p14:creationId xmlns:p14="http://schemas.microsoft.com/office/powerpoint/2010/main" val="360602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22</a:t>
            </a:fld>
            <a:endParaRPr lang="en-US" dirty="0"/>
          </a:p>
        </p:txBody>
      </p:sp>
    </p:spTree>
    <p:extLst>
      <p:ext uri="{BB962C8B-B14F-4D97-AF65-F5344CB8AC3E}">
        <p14:creationId xmlns:p14="http://schemas.microsoft.com/office/powerpoint/2010/main" val="846137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maintain the appropriate levels of debt. </a:t>
            </a:r>
          </a:p>
        </p:txBody>
      </p:sp>
      <p:sp>
        <p:nvSpPr>
          <p:cNvPr id="4" name="Slide Number Placeholder 3"/>
          <p:cNvSpPr>
            <a:spLocks noGrp="1"/>
          </p:cNvSpPr>
          <p:nvPr>
            <p:ph type="sldNum" sz="quarter" idx="5"/>
          </p:nvPr>
        </p:nvSpPr>
        <p:spPr/>
        <p:txBody>
          <a:bodyPr/>
          <a:lstStyle/>
          <a:p>
            <a:fld id="{64FBF19F-4C9E-4536-ACF8-311A21A1861F}" type="slidenum">
              <a:rPr lang="en-US" smtClean="0"/>
              <a:t>23</a:t>
            </a:fld>
            <a:endParaRPr lang="en-US" dirty="0"/>
          </a:p>
        </p:txBody>
      </p:sp>
    </p:spTree>
    <p:extLst>
      <p:ext uri="{BB962C8B-B14F-4D97-AF65-F5344CB8AC3E}">
        <p14:creationId xmlns:p14="http://schemas.microsoft.com/office/powerpoint/2010/main" val="101912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maintain the appropriate levels of debt. </a:t>
            </a:r>
          </a:p>
        </p:txBody>
      </p:sp>
      <p:sp>
        <p:nvSpPr>
          <p:cNvPr id="4" name="Slide Number Placeholder 3"/>
          <p:cNvSpPr>
            <a:spLocks noGrp="1"/>
          </p:cNvSpPr>
          <p:nvPr>
            <p:ph type="sldNum" sz="quarter" idx="5"/>
          </p:nvPr>
        </p:nvSpPr>
        <p:spPr/>
        <p:txBody>
          <a:bodyPr/>
          <a:lstStyle/>
          <a:p>
            <a:fld id="{64FBF19F-4C9E-4536-ACF8-311A21A1861F}" type="slidenum">
              <a:rPr lang="en-US" smtClean="0"/>
              <a:t>24</a:t>
            </a:fld>
            <a:endParaRPr lang="en-US" dirty="0"/>
          </a:p>
        </p:txBody>
      </p:sp>
    </p:spTree>
    <p:extLst>
      <p:ext uri="{BB962C8B-B14F-4D97-AF65-F5344CB8AC3E}">
        <p14:creationId xmlns:p14="http://schemas.microsoft.com/office/powerpoint/2010/main" val="2837929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show of hands, who here has heard of the Crump Foundation and their lending program? </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25</a:t>
            </a:fld>
            <a:endParaRPr lang="en-US" dirty="0"/>
          </a:p>
        </p:txBody>
      </p:sp>
    </p:spTree>
    <p:extLst>
      <p:ext uri="{BB962C8B-B14F-4D97-AF65-F5344CB8AC3E}">
        <p14:creationId xmlns:p14="http://schemas.microsoft.com/office/powerpoint/2010/main" val="1088307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26</a:t>
            </a:fld>
            <a:endParaRPr lang="en-US" dirty="0"/>
          </a:p>
        </p:txBody>
      </p:sp>
    </p:spTree>
    <p:extLst>
      <p:ext uri="{BB962C8B-B14F-4D97-AF65-F5344CB8AC3E}">
        <p14:creationId xmlns:p14="http://schemas.microsoft.com/office/powerpoint/2010/main" val="2076518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2937" lvl="2" defTabSz="912937">
              <a:buFont typeface="Arial" panose="020B0604020202020204" pitchFamily="34" charset="0"/>
              <a:buChar char="•"/>
              <a:defRPr/>
            </a:pPr>
            <a:r>
              <a:rPr lang="en-US" dirty="0"/>
              <a:t>Church corp and churches</a:t>
            </a:r>
          </a:p>
          <a:p>
            <a:pPr lvl="2">
              <a:buFont typeface="Arial" panose="020B0604020202020204" pitchFamily="34" charset="0"/>
              <a:buChar char="•"/>
            </a:pPr>
            <a:endParaRPr lang="en-US"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27</a:t>
            </a:fld>
            <a:endParaRPr lang="en-US" dirty="0"/>
          </a:p>
        </p:txBody>
      </p:sp>
    </p:spTree>
    <p:extLst>
      <p:ext uri="{BB962C8B-B14F-4D97-AF65-F5344CB8AC3E}">
        <p14:creationId xmlns:p14="http://schemas.microsoft.com/office/powerpoint/2010/main" val="293517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Management is not just having insurance. </a:t>
            </a:r>
          </a:p>
          <a:p>
            <a:endParaRPr lang="en-US" dirty="0"/>
          </a:p>
          <a:p>
            <a:r>
              <a:rPr lang="en-US" dirty="0"/>
              <a:t>After the two fold process: </a:t>
            </a:r>
          </a:p>
          <a:p>
            <a:endParaRPr lang="en-US" dirty="0"/>
          </a:p>
          <a:p>
            <a:r>
              <a:rPr lang="en-US" dirty="0"/>
              <a:t>Remember that commercial insurance is only one way to handle risk. Consider first whether you can avoid, reduce, assume, or transfer Risk. </a:t>
            </a:r>
          </a:p>
        </p:txBody>
      </p:sp>
      <p:sp>
        <p:nvSpPr>
          <p:cNvPr id="4" name="Slide Number Placeholder 3"/>
          <p:cNvSpPr>
            <a:spLocks noGrp="1"/>
          </p:cNvSpPr>
          <p:nvPr>
            <p:ph type="sldNum" sz="quarter" idx="5"/>
          </p:nvPr>
        </p:nvSpPr>
        <p:spPr/>
        <p:txBody>
          <a:bodyPr/>
          <a:lstStyle/>
          <a:p>
            <a:fld id="{64FBF19F-4C9E-4536-ACF8-311A21A1861F}" type="slidenum">
              <a:rPr lang="en-US" smtClean="0"/>
              <a:t>28</a:t>
            </a:fld>
            <a:endParaRPr lang="en-US" dirty="0"/>
          </a:p>
        </p:txBody>
      </p:sp>
    </p:spTree>
    <p:extLst>
      <p:ext uri="{BB962C8B-B14F-4D97-AF65-F5344CB8AC3E}">
        <p14:creationId xmlns:p14="http://schemas.microsoft.com/office/powerpoint/2010/main" val="2942532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meant by risk transfer? </a:t>
            </a:r>
          </a:p>
          <a:p>
            <a:endParaRPr lang="en-US" dirty="0"/>
          </a:p>
          <a:p>
            <a:r>
              <a:rPr lang="en-US" dirty="0"/>
              <a:t>Example</a:t>
            </a:r>
          </a:p>
          <a:p>
            <a:endParaRPr lang="en-US" dirty="0"/>
          </a:p>
          <a:p>
            <a:r>
              <a:rPr lang="en-US" dirty="0"/>
              <a:t>Remember it is also important for anyone working on the property to carry proper insurance and workers comp</a:t>
            </a:r>
          </a:p>
        </p:txBody>
      </p:sp>
      <p:sp>
        <p:nvSpPr>
          <p:cNvPr id="4" name="Slide Number Placeholder 3"/>
          <p:cNvSpPr>
            <a:spLocks noGrp="1"/>
          </p:cNvSpPr>
          <p:nvPr>
            <p:ph type="sldNum" sz="quarter" idx="5"/>
          </p:nvPr>
        </p:nvSpPr>
        <p:spPr/>
        <p:txBody>
          <a:bodyPr/>
          <a:lstStyle/>
          <a:p>
            <a:fld id="{64FBF19F-4C9E-4536-ACF8-311A21A1861F}" type="slidenum">
              <a:rPr lang="en-US" smtClean="0"/>
              <a:t>29</a:t>
            </a:fld>
            <a:endParaRPr lang="en-US" dirty="0"/>
          </a:p>
        </p:txBody>
      </p:sp>
    </p:spTree>
    <p:extLst>
      <p:ext uri="{BB962C8B-B14F-4D97-AF65-F5344CB8AC3E}">
        <p14:creationId xmlns:p14="http://schemas.microsoft.com/office/powerpoint/2010/main" val="2288378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Churches must have insurance in accordance with the Canon’s. </a:t>
            </a:r>
          </a:p>
          <a:p>
            <a:endParaRPr lang="en-US" dirty="0"/>
          </a:p>
          <a:p>
            <a:r>
              <a:rPr lang="en-US" dirty="0"/>
              <a:t>Share the Safeguarding your Assists </a:t>
            </a:r>
            <a:r>
              <a:rPr lang="en-US" b="1" u="sng" dirty="0"/>
              <a:t>Risk Management &amp; Insurance Basics handout</a:t>
            </a:r>
          </a:p>
        </p:txBody>
      </p:sp>
      <p:sp>
        <p:nvSpPr>
          <p:cNvPr id="4" name="Slide Number Placeholder 3"/>
          <p:cNvSpPr>
            <a:spLocks noGrp="1"/>
          </p:cNvSpPr>
          <p:nvPr>
            <p:ph type="sldNum" sz="quarter" idx="5"/>
          </p:nvPr>
        </p:nvSpPr>
        <p:spPr/>
        <p:txBody>
          <a:bodyPr/>
          <a:lstStyle/>
          <a:p>
            <a:fld id="{64FBF19F-4C9E-4536-ACF8-311A21A1861F}" type="slidenum">
              <a:rPr lang="en-US" smtClean="0"/>
              <a:t>30</a:t>
            </a:fld>
            <a:endParaRPr lang="en-US" dirty="0"/>
          </a:p>
        </p:txBody>
      </p:sp>
    </p:spTree>
    <p:extLst>
      <p:ext uri="{BB962C8B-B14F-4D97-AF65-F5344CB8AC3E}">
        <p14:creationId xmlns:p14="http://schemas.microsoft.com/office/powerpoint/2010/main" val="347581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This</a:t>
            </a:r>
            <a:r>
              <a:rPr lang="en-US" b="1" baseline="0" dirty="0"/>
              <a:t> is how typical church of your size is organized: </a:t>
            </a:r>
          </a:p>
          <a:p>
            <a:pPr defTabSz="914307">
              <a:defRPr/>
            </a:pPr>
            <a:r>
              <a:rPr lang="en-US" b="1" dirty="0"/>
              <a:t>Key Finance Positions:</a:t>
            </a:r>
            <a:r>
              <a:rPr lang="en-US" dirty="0"/>
              <a:t>  The selection of the Treasurer, members of the Finance and Audit Committees, Auditor, and assuring the qualifications of financial staff.</a:t>
            </a:r>
          </a:p>
          <a:p>
            <a:pPr eaLnBrk="1" hangingPunct="1"/>
            <a:endParaRPr lang="en-US" b="1" dirty="0"/>
          </a:p>
          <a:p>
            <a:pPr eaLnBrk="1" hangingPunct="1"/>
            <a:r>
              <a:rPr lang="en-US" b="1" dirty="0"/>
              <a:t>I know this is hard.  </a:t>
            </a:r>
          </a:p>
          <a:p>
            <a:pPr eaLnBrk="1" hangingPunct="1"/>
            <a:endParaRPr lang="en-US" b="1" dirty="0"/>
          </a:p>
          <a:p>
            <a:pPr eaLnBrk="1" hangingPunct="1"/>
            <a:r>
              <a:rPr lang="en-US" b="1" dirty="0"/>
              <a:t>But it is one</a:t>
            </a:r>
            <a:r>
              <a:rPr lang="en-US" b="1" baseline="0" dirty="0"/>
              <a:t> of the essential building blocks of a sound accounting and reporting structure</a:t>
            </a:r>
          </a:p>
          <a:p>
            <a:pPr eaLnBrk="1" hangingPunct="1"/>
            <a:endParaRPr lang="en-US" b="1" dirty="0"/>
          </a:p>
          <a:p>
            <a:pPr eaLnBrk="1" hangingPunct="1"/>
            <a:r>
              <a:rPr lang="en-US" b="1" dirty="0"/>
              <a:t>Rector/Vicar:</a:t>
            </a:r>
            <a:r>
              <a:rPr lang="en-US" dirty="0"/>
              <a:t>  The notation here is that the Clergy person should not have involvement in the financial operations and activities.  </a:t>
            </a:r>
          </a:p>
          <a:p>
            <a:pPr eaLnBrk="1" hangingPunct="1"/>
            <a:endParaRPr lang="en-US" dirty="0"/>
          </a:p>
          <a:p>
            <a:pPr eaLnBrk="1" hangingPunct="1"/>
            <a:r>
              <a:rPr lang="en-US" dirty="0"/>
              <a:t>However, this does not imply that the Rector or Vicar does not share some responsibility with the Vestry for the overall financial health of the parish. </a:t>
            </a:r>
          </a:p>
          <a:p>
            <a:pPr eaLnBrk="1" hangingPunct="1"/>
            <a:r>
              <a:rPr lang="en-US" dirty="0"/>
              <a:t>(S)He</a:t>
            </a:r>
            <a:r>
              <a:rPr lang="en-US" baseline="0" dirty="0"/>
              <a:t> should attend Finance Committee meetings.</a:t>
            </a:r>
          </a:p>
          <a:p>
            <a:endParaRPr lang="en-US" b="1" dirty="0"/>
          </a:p>
          <a:p>
            <a:r>
              <a:rPr lang="en-US" b="1" dirty="0"/>
              <a:t>one way, very common not to have all that </a:t>
            </a:r>
          </a:p>
          <a:p>
            <a:r>
              <a:rPr lang="en-US" dirty="0"/>
              <a:t>Counters</a:t>
            </a:r>
          </a:p>
          <a:p>
            <a:r>
              <a:rPr lang="en-US" dirty="0"/>
              <a:t>Bank deposit</a:t>
            </a:r>
          </a:p>
          <a:p>
            <a:endParaRPr lang="en-US"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a:t>
            </a:fld>
            <a:endParaRPr lang="en-US" dirty="0"/>
          </a:p>
        </p:txBody>
      </p:sp>
    </p:spTree>
    <p:extLst>
      <p:ext uri="{BB962C8B-B14F-4D97-AF65-F5344CB8AC3E}">
        <p14:creationId xmlns:p14="http://schemas.microsoft.com/office/powerpoint/2010/main" val="1858706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insurance a bit more:</a:t>
            </a:r>
          </a:p>
          <a:p>
            <a:endParaRPr lang="en-US" dirty="0"/>
          </a:p>
          <a:p>
            <a:r>
              <a:rPr lang="en-US" dirty="0">
                <a:solidFill>
                  <a:schemeClr val="bg1"/>
                </a:solidFill>
              </a:rPr>
              <a:t>Purpose: To protect and organization and its agents against civil liability for bodily injury, property damage, or personal injury to others.</a:t>
            </a:r>
          </a:p>
          <a:p>
            <a:r>
              <a:rPr lang="en-US" dirty="0">
                <a:solidFill>
                  <a:schemeClr val="bg1"/>
                </a:solidFill>
              </a:rPr>
              <a:t>Most general liability for not-for-profits protect the following:</a:t>
            </a:r>
          </a:p>
          <a:p>
            <a:pPr lvl="1"/>
            <a:r>
              <a:rPr lang="en-US" dirty="0">
                <a:solidFill>
                  <a:schemeClr val="bg1"/>
                </a:solidFill>
              </a:rPr>
              <a:t>The corporate entity (the “Named Insured”);</a:t>
            </a:r>
          </a:p>
          <a:p>
            <a:pPr lvl="1"/>
            <a:r>
              <a:rPr lang="en-US" dirty="0">
                <a:solidFill>
                  <a:schemeClr val="bg1"/>
                </a:solidFill>
              </a:rPr>
              <a:t>Its subsidiaries and affiliates;</a:t>
            </a:r>
          </a:p>
          <a:p>
            <a:pPr lvl="1"/>
            <a:r>
              <a:rPr lang="en-US" dirty="0">
                <a:solidFill>
                  <a:schemeClr val="bg1"/>
                </a:solidFill>
              </a:rPr>
              <a:t>Their executive officers;</a:t>
            </a:r>
          </a:p>
          <a:p>
            <a:pPr lvl="1"/>
            <a:r>
              <a:rPr lang="en-US" dirty="0">
                <a:solidFill>
                  <a:schemeClr val="bg1"/>
                </a:solidFill>
              </a:rPr>
              <a:t>Their employees; and</a:t>
            </a:r>
          </a:p>
          <a:p>
            <a:pPr lvl="1"/>
            <a:r>
              <a:rPr lang="en-US" dirty="0">
                <a:solidFill>
                  <a:schemeClr val="bg1"/>
                </a:solidFill>
              </a:rPr>
              <a:t>Their volunteers</a:t>
            </a:r>
          </a:p>
          <a:p>
            <a:pPr marL="457200" lvl="1" indent="0">
              <a:buNone/>
            </a:pPr>
            <a:r>
              <a:rPr lang="en-US" dirty="0">
                <a:solidFill>
                  <a:schemeClr val="bg1"/>
                </a:solidFill>
              </a:rPr>
              <a:t>….for their actins on the organization’s behalf. Church-related policies may be even more specific in designating ordained clergy, wardens, and vestry members as additional types of Insureds. </a:t>
            </a:r>
          </a:p>
          <a:p>
            <a:pPr marL="457200" lvl="1" indent="0">
              <a:buNone/>
            </a:pPr>
            <a:endParaRPr lang="en-US" dirty="0">
              <a:solidFill>
                <a:schemeClr val="bg1"/>
              </a:solidFill>
            </a:endParaRPr>
          </a:p>
          <a:p>
            <a:r>
              <a:rPr lang="en-US" dirty="0"/>
              <a:t>Find out who is protected by your General Liability policy. Does it cover employees and volunteers for their actions on your organization’s behalf? </a:t>
            </a:r>
          </a:p>
        </p:txBody>
      </p:sp>
      <p:sp>
        <p:nvSpPr>
          <p:cNvPr id="4" name="Slide Number Placeholder 3"/>
          <p:cNvSpPr>
            <a:spLocks noGrp="1"/>
          </p:cNvSpPr>
          <p:nvPr>
            <p:ph type="sldNum" sz="quarter" idx="5"/>
          </p:nvPr>
        </p:nvSpPr>
        <p:spPr/>
        <p:txBody>
          <a:bodyPr/>
          <a:lstStyle/>
          <a:p>
            <a:fld id="{64FBF19F-4C9E-4536-ACF8-311A21A1861F}" type="slidenum">
              <a:rPr lang="en-US" smtClean="0"/>
              <a:t>31</a:t>
            </a:fld>
            <a:endParaRPr lang="en-US" dirty="0"/>
          </a:p>
        </p:txBody>
      </p:sp>
    </p:spTree>
    <p:extLst>
      <p:ext uri="{BB962C8B-B14F-4D97-AF65-F5344CB8AC3E}">
        <p14:creationId xmlns:p14="http://schemas.microsoft.com/office/powerpoint/2010/main" val="3566096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Purpose: To protect and organization  and its agents against “wrongful acts.”</a:t>
            </a:r>
          </a:p>
          <a:p>
            <a:r>
              <a:rPr lang="en-US" dirty="0">
                <a:solidFill>
                  <a:schemeClr val="bg1"/>
                </a:solidFill>
              </a:rPr>
              <a:t>Most D&amp;O for not-for-profits protect the following:</a:t>
            </a:r>
          </a:p>
          <a:p>
            <a:pPr lvl="1"/>
            <a:r>
              <a:rPr lang="en-US" dirty="0">
                <a:solidFill>
                  <a:schemeClr val="bg1"/>
                </a:solidFill>
              </a:rPr>
              <a:t>The entity, boteh in its own right and when it indemnifies Directors &amp; Offices pursuant to its by-laws; and</a:t>
            </a:r>
          </a:p>
          <a:p>
            <a:pPr lvl="1"/>
            <a:r>
              <a:rPr lang="en-US" dirty="0">
                <a:solidFill>
                  <a:schemeClr val="bg1"/>
                </a:solidFill>
              </a:rPr>
              <a:t>Its Directors &amp; Officers (as defined in the policy)</a:t>
            </a:r>
          </a:p>
          <a:p>
            <a:r>
              <a:rPr lang="en-US" dirty="0">
                <a:solidFill>
                  <a:schemeClr val="bg1"/>
                </a:solidFill>
              </a:rPr>
              <a:t>Many D&amp;O policies are underwritten on a “Claims-Made” basis</a:t>
            </a:r>
          </a:p>
          <a:p>
            <a:r>
              <a:rPr lang="en-US" dirty="0">
                <a:solidFill>
                  <a:schemeClr val="bg1"/>
                </a:solidFill>
              </a:rPr>
              <a:t>Within the context of a D&amp;O policy, a </a:t>
            </a:r>
            <a:r>
              <a:rPr lang="en-US" b="1" i="1" dirty="0">
                <a:solidFill>
                  <a:schemeClr val="bg1"/>
                </a:solidFill>
              </a:rPr>
              <a:t>Wrongful Act</a:t>
            </a:r>
            <a:r>
              <a:rPr lang="en-US" dirty="0">
                <a:solidFill>
                  <a:schemeClr val="bg1"/>
                </a:solidFill>
              </a:rPr>
              <a:t> is usually defined as:</a:t>
            </a:r>
          </a:p>
          <a:p>
            <a:pPr lvl="1"/>
            <a:r>
              <a:rPr lang="en-US" dirty="0">
                <a:solidFill>
                  <a:schemeClr val="bg1"/>
                </a:solidFill>
              </a:rPr>
              <a:t>An Act committed or wrongfully attempted</a:t>
            </a:r>
          </a:p>
          <a:p>
            <a:pPr lvl="1"/>
            <a:r>
              <a:rPr lang="en-US" dirty="0">
                <a:solidFill>
                  <a:schemeClr val="bg1"/>
                </a:solidFill>
              </a:rPr>
              <a:t>An error</a:t>
            </a:r>
          </a:p>
          <a:p>
            <a:pPr lvl="1"/>
            <a:r>
              <a:rPr lang="en-US" dirty="0">
                <a:solidFill>
                  <a:schemeClr val="bg1"/>
                </a:solidFill>
              </a:rPr>
              <a:t>An omission</a:t>
            </a:r>
          </a:p>
          <a:p>
            <a:pPr lvl="1"/>
            <a:r>
              <a:rPr lang="en-US" dirty="0">
                <a:solidFill>
                  <a:schemeClr val="bg1"/>
                </a:solidFill>
              </a:rPr>
              <a:t>A misstatement</a:t>
            </a:r>
          </a:p>
          <a:p>
            <a:pPr lvl="1"/>
            <a:r>
              <a:rPr lang="en-US" dirty="0">
                <a:solidFill>
                  <a:schemeClr val="bg1"/>
                </a:solidFill>
              </a:rPr>
              <a:t>A misleading statement</a:t>
            </a:r>
          </a:p>
          <a:p>
            <a:pPr lvl="1"/>
            <a:r>
              <a:rPr lang="en-US" dirty="0">
                <a:solidFill>
                  <a:schemeClr val="bg1"/>
                </a:solidFill>
              </a:rPr>
              <a:t>Neglect</a:t>
            </a:r>
          </a:p>
          <a:p>
            <a:pPr lvl="1"/>
            <a:r>
              <a:rPr lang="en-US" dirty="0">
                <a:solidFill>
                  <a:schemeClr val="bg1"/>
                </a:solidFill>
              </a:rPr>
              <a:t>A breach of duty</a:t>
            </a:r>
          </a:p>
        </p:txBody>
      </p:sp>
      <p:sp>
        <p:nvSpPr>
          <p:cNvPr id="4" name="Slide Number Placeholder 3"/>
          <p:cNvSpPr>
            <a:spLocks noGrp="1"/>
          </p:cNvSpPr>
          <p:nvPr>
            <p:ph type="sldNum" sz="quarter" idx="5"/>
          </p:nvPr>
        </p:nvSpPr>
        <p:spPr/>
        <p:txBody>
          <a:bodyPr/>
          <a:lstStyle/>
          <a:p>
            <a:fld id="{64FBF19F-4C9E-4536-ACF8-311A21A1861F}" type="slidenum">
              <a:rPr lang="en-US" smtClean="0"/>
              <a:t>32</a:t>
            </a:fld>
            <a:endParaRPr lang="en-US" dirty="0"/>
          </a:p>
        </p:txBody>
      </p:sp>
    </p:spTree>
    <p:extLst>
      <p:ext uri="{BB962C8B-B14F-4D97-AF65-F5344CB8AC3E}">
        <p14:creationId xmlns:p14="http://schemas.microsoft.com/office/powerpoint/2010/main" val="977921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types of policies,  a Claims-Made vs Event Date or Occurrence policy</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A claims-made policy</a:t>
            </a:r>
            <a:r>
              <a:rPr lang="en-US" sz="1200" b="0" i="0" kern="1200" dirty="0">
                <a:solidFill>
                  <a:schemeClr val="tx1"/>
                </a:solidFill>
                <a:effectLst/>
                <a:latin typeface="+mn-lt"/>
                <a:ea typeface="+mn-ea"/>
                <a:cs typeface="+mn-cs"/>
              </a:rPr>
              <a:t> covers claims that are made during the policy period. ... Most liability policies purchased by small business owners are occurrence policies.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An occurrence policy</a:t>
            </a:r>
            <a:r>
              <a:rPr lang="en-US" sz="1200" b="0" i="0" kern="1200" dirty="0">
                <a:solidFill>
                  <a:schemeClr val="tx1"/>
                </a:solidFill>
                <a:effectLst/>
                <a:latin typeface="+mn-lt"/>
                <a:ea typeface="+mn-ea"/>
                <a:cs typeface="+mn-cs"/>
              </a:rPr>
              <a:t> covers claims resulting from an event during the policy term. Coverage depends on the timing of the event. </a:t>
            </a:r>
          </a:p>
          <a:p>
            <a:endParaRPr lang="en-US" b="0" dirty="0"/>
          </a:p>
        </p:txBody>
      </p:sp>
      <p:sp>
        <p:nvSpPr>
          <p:cNvPr id="4" name="Slide Number Placeholder 3"/>
          <p:cNvSpPr>
            <a:spLocks noGrp="1"/>
          </p:cNvSpPr>
          <p:nvPr>
            <p:ph type="sldNum" sz="quarter" idx="5"/>
          </p:nvPr>
        </p:nvSpPr>
        <p:spPr/>
        <p:txBody>
          <a:bodyPr/>
          <a:lstStyle/>
          <a:p>
            <a:fld id="{64FBF19F-4C9E-4536-ACF8-311A21A1861F}" type="slidenum">
              <a:rPr lang="en-US" smtClean="0"/>
              <a:t>33</a:t>
            </a:fld>
            <a:endParaRPr lang="en-US" dirty="0"/>
          </a:p>
        </p:txBody>
      </p:sp>
    </p:spTree>
    <p:extLst>
      <p:ext uri="{BB962C8B-B14F-4D97-AF65-F5344CB8AC3E}">
        <p14:creationId xmlns:p14="http://schemas.microsoft.com/office/powerpoint/2010/main" val="2616983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types of policies,  a Claims-Made vs Event Date or Occurrence policy</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A claims-made policy</a:t>
            </a:r>
            <a:r>
              <a:rPr lang="en-US" sz="1200" b="0" i="0" kern="1200" dirty="0">
                <a:solidFill>
                  <a:schemeClr val="tx1"/>
                </a:solidFill>
                <a:effectLst/>
                <a:latin typeface="+mn-lt"/>
                <a:ea typeface="+mn-ea"/>
                <a:cs typeface="+mn-cs"/>
              </a:rPr>
              <a:t> covers claims that are made during the policy period. ... Most liability policies purchased by small business owners are occurrence policies.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An occurrence policy</a:t>
            </a:r>
            <a:r>
              <a:rPr lang="en-US" sz="1200" b="0" i="0" kern="1200" dirty="0">
                <a:solidFill>
                  <a:schemeClr val="tx1"/>
                </a:solidFill>
                <a:effectLst/>
                <a:latin typeface="+mn-lt"/>
                <a:ea typeface="+mn-ea"/>
                <a:cs typeface="+mn-cs"/>
              </a:rPr>
              <a:t> covers claims resulting from an event during the policy term. Coverage depends on the timing of the event. </a:t>
            </a:r>
          </a:p>
          <a:p>
            <a:endParaRPr lang="en-US" b="0" dirty="0"/>
          </a:p>
        </p:txBody>
      </p:sp>
      <p:sp>
        <p:nvSpPr>
          <p:cNvPr id="4" name="Slide Number Placeholder 3"/>
          <p:cNvSpPr>
            <a:spLocks noGrp="1"/>
          </p:cNvSpPr>
          <p:nvPr>
            <p:ph type="sldNum" sz="quarter" idx="5"/>
          </p:nvPr>
        </p:nvSpPr>
        <p:spPr/>
        <p:txBody>
          <a:bodyPr/>
          <a:lstStyle/>
          <a:p>
            <a:fld id="{64FBF19F-4C9E-4536-ACF8-311A21A1861F}" type="slidenum">
              <a:rPr lang="en-US" smtClean="0"/>
              <a:t>34</a:t>
            </a:fld>
            <a:endParaRPr lang="en-US" dirty="0"/>
          </a:p>
        </p:txBody>
      </p:sp>
    </p:spTree>
    <p:extLst>
      <p:ext uri="{BB962C8B-B14F-4D97-AF65-F5344CB8AC3E}">
        <p14:creationId xmlns:p14="http://schemas.microsoft.com/office/powerpoint/2010/main" val="704497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types of policies,  a Claims-Made vs Event Date or Occurrence policy</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A claims-made policy</a:t>
            </a:r>
            <a:r>
              <a:rPr lang="en-US" sz="1200" b="0" i="0" kern="1200" dirty="0">
                <a:solidFill>
                  <a:schemeClr val="tx1"/>
                </a:solidFill>
                <a:effectLst/>
                <a:latin typeface="+mn-lt"/>
                <a:ea typeface="+mn-ea"/>
                <a:cs typeface="+mn-cs"/>
              </a:rPr>
              <a:t> covers claims that are made during the policy period. ... Most liability policies purchased by small business owners are occurrence policies.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An occurrence policy</a:t>
            </a:r>
            <a:r>
              <a:rPr lang="en-US" sz="1200" b="0" i="0" kern="1200" dirty="0">
                <a:solidFill>
                  <a:schemeClr val="tx1"/>
                </a:solidFill>
                <a:effectLst/>
                <a:latin typeface="+mn-lt"/>
                <a:ea typeface="+mn-ea"/>
                <a:cs typeface="+mn-cs"/>
              </a:rPr>
              <a:t> covers claims resulting from an event during the policy term. Coverage depends on the timing of the event. </a:t>
            </a:r>
          </a:p>
          <a:p>
            <a:endParaRPr lang="en-US" b="0" dirty="0"/>
          </a:p>
        </p:txBody>
      </p:sp>
      <p:sp>
        <p:nvSpPr>
          <p:cNvPr id="4" name="Slide Number Placeholder 3"/>
          <p:cNvSpPr>
            <a:spLocks noGrp="1"/>
          </p:cNvSpPr>
          <p:nvPr>
            <p:ph type="sldNum" sz="quarter" idx="5"/>
          </p:nvPr>
        </p:nvSpPr>
        <p:spPr/>
        <p:txBody>
          <a:bodyPr/>
          <a:lstStyle/>
          <a:p>
            <a:fld id="{64FBF19F-4C9E-4536-ACF8-311A21A1861F}" type="slidenum">
              <a:rPr lang="en-US" smtClean="0"/>
              <a:t>35</a:t>
            </a:fld>
            <a:endParaRPr lang="en-US" dirty="0"/>
          </a:p>
        </p:txBody>
      </p:sp>
    </p:spTree>
    <p:extLst>
      <p:ext uri="{BB962C8B-B14F-4D97-AF65-F5344CB8AC3E}">
        <p14:creationId xmlns:p14="http://schemas.microsoft.com/office/powerpoint/2010/main" val="3898387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different types of policies,  a Claims-Made vs Event Date or Occurrence policy</a:t>
            </a:r>
          </a:p>
          <a:p>
            <a:endParaRPr lang="en-US" sz="1200" b="0" i="0" kern="1200" dirty="0">
              <a:solidFill>
                <a:schemeClr val="tx1"/>
              </a:solidFill>
              <a:effectLst/>
              <a:latin typeface="+mn-lt"/>
              <a:ea typeface="+mn-ea"/>
              <a:cs typeface="+mn-cs"/>
            </a:endParaRPr>
          </a:p>
          <a:p>
            <a:r>
              <a:rPr lang="en-US" sz="1200" b="1" i="0" u="sng" kern="1200" dirty="0">
                <a:solidFill>
                  <a:schemeClr val="tx1"/>
                </a:solidFill>
                <a:effectLst/>
                <a:latin typeface="+mn-lt"/>
                <a:ea typeface="+mn-ea"/>
                <a:cs typeface="+mn-cs"/>
              </a:rPr>
              <a:t>A claims-made policy</a:t>
            </a:r>
            <a:r>
              <a:rPr lang="en-US" sz="1200" b="0" i="0" kern="1200" dirty="0">
                <a:solidFill>
                  <a:schemeClr val="tx1"/>
                </a:solidFill>
                <a:effectLst/>
                <a:latin typeface="+mn-lt"/>
                <a:ea typeface="+mn-ea"/>
                <a:cs typeface="+mn-cs"/>
              </a:rPr>
              <a:t> covers claims that are made during the policy period. ... Most liability policies purchased by small business owners are occurrence policies.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a:solidFill>
                  <a:schemeClr val="tx1"/>
                </a:solidFill>
                <a:effectLst/>
                <a:latin typeface="+mn-lt"/>
                <a:ea typeface="+mn-ea"/>
                <a:cs typeface="+mn-cs"/>
              </a:rPr>
              <a:t>An occurrence policy</a:t>
            </a:r>
            <a:r>
              <a:rPr lang="en-US" sz="1200" b="0" i="0" kern="1200" dirty="0">
                <a:solidFill>
                  <a:schemeClr val="tx1"/>
                </a:solidFill>
                <a:effectLst/>
                <a:latin typeface="+mn-lt"/>
                <a:ea typeface="+mn-ea"/>
                <a:cs typeface="+mn-cs"/>
              </a:rPr>
              <a:t> covers claims resulting from an event during the policy term. Coverage depends on the timing of the event. </a:t>
            </a:r>
          </a:p>
          <a:p>
            <a:endParaRPr lang="en-US" b="0" dirty="0"/>
          </a:p>
        </p:txBody>
      </p:sp>
      <p:sp>
        <p:nvSpPr>
          <p:cNvPr id="4" name="Slide Number Placeholder 3"/>
          <p:cNvSpPr>
            <a:spLocks noGrp="1"/>
          </p:cNvSpPr>
          <p:nvPr>
            <p:ph type="sldNum" sz="quarter" idx="5"/>
          </p:nvPr>
        </p:nvSpPr>
        <p:spPr/>
        <p:txBody>
          <a:bodyPr/>
          <a:lstStyle/>
          <a:p>
            <a:fld id="{64FBF19F-4C9E-4536-ACF8-311A21A1861F}" type="slidenum">
              <a:rPr lang="en-US" smtClean="0"/>
              <a:t>36</a:t>
            </a:fld>
            <a:endParaRPr lang="en-US" dirty="0"/>
          </a:p>
        </p:txBody>
      </p:sp>
    </p:spTree>
    <p:extLst>
      <p:ext uri="{BB962C8B-B14F-4D97-AF65-F5344CB8AC3E}">
        <p14:creationId xmlns:p14="http://schemas.microsoft.com/office/powerpoint/2010/main" val="1274735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stained glass or art needing to be noted on the policy</a:t>
            </a:r>
          </a:p>
          <a:p>
            <a:endParaRPr lang="en-US" dirty="0"/>
          </a:p>
          <a:p>
            <a:r>
              <a:rPr lang="en-US" dirty="0"/>
              <a:t>Talk about differed maintenance</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37</a:t>
            </a:fld>
            <a:endParaRPr lang="en-US" dirty="0"/>
          </a:p>
        </p:txBody>
      </p:sp>
    </p:spTree>
    <p:extLst>
      <p:ext uri="{BB962C8B-B14F-4D97-AF65-F5344CB8AC3E}">
        <p14:creationId xmlns:p14="http://schemas.microsoft.com/office/powerpoint/2010/main" val="1716976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38</a:t>
            </a:fld>
            <a:endParaRPr lang="en-US" dirty="0"/>
          </a:p>
        </p:txBody>
      </p:sp>
    </p:spTree>
    <p:extLst>
      <p:ext uri="{BB962C8B-B14F-4D97-AF65-F5344CB8AC3E}">
        <p14:creationId xmlns:p14="http://schemas.microsoft.com/office/powerpoint/2010/main" val="319657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a:t>
            </a:r>
          </a:p>
          <a:p>
            <a:endParaRPr lang="en-US" dirty="0"/>
          </a:p>
          <a:p>
            <a:r>
              <a:rPr lang="en-US" dirty="0"/>
              <a:t>Window caulk</a:t>
            </a:r>
          </a:p>
          <a:p>
            <a:r>
              <a:rPr lang="en-US" dirty="0"/>
              <a:t>Rusted siding</a:t>
            </a:r>
          </a:p>
          <a:p>
            <a:r>
              <a:rPr lang="en-US" dirty="0"/>
              <a:t>Roof damage not fixed</a:t>
            </a:r>
          </a:p>
          <a:p>
            <a:r>
              <a:rPr lang="en-US" dirty="0"/>
              <a:t>Improper installed drainage i.e. roof in Baytown</a:t>
            </a:r>
          </a:p>
        </p:txBody>
      </p:sp>
      <p:sp>
        <p:nvSpPr>
          <p:cNvPr id="4" name="Slide Number Placeholder 3"/>
          <p:cNvSpPr>
            <a:spLocks noGrp="1"/>
          </p:cNvSpPr>
          <p:nvPr>
            <p:ph type="sldNum" sz="quarter" idx="5"/>
          </p:nvPr>
        </p:nvSpPr>
        <p:spPr/>
        <p:txBody>
          <a:bodyPr/>
          <a:lstStyle/>
          <a:p>
            <a:fld id="{64FBF19F-4C9E-4536-ACF8-311A21A1861F}" type="slidenum">
              <a:rPr lang="en-US" smtClean="0"/>
              <a:t>39</a:t>
            </a:fld>
            <a:endParaRPr lang="en-US" dirty="0"/>
          </a:p>
        </p:txBody>
      </p:sp>
    </p:spTree>
    <p:extLst>
      <p:ext uri="{BB962C8B-B14F-4D97-AF65-F5344CB8AC3E}">
        <p14:creationId xmlns:p14="http://schemas.microsoft.com/office/powerpoint/2010/main" val="3036052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40</a:t>
            </a:fld>
            <a:endParaRPr lang="en-US" dirty="0"/>
          </a:p>
        </p:txBody>
      </p:sp>
    </p:spTree>
    <p:extLst>
      <p:ext uri="{BB962C8B-B14F-4D97-AF65-F5344CB8AC3E}">
        <p14:creationId xmlns:p14="http://schemas.microsoft.com/office/powerpoint/2010/main" val="376825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Check request</a:t>
            </a:r>
            <a:r>
              <a:rPr lang="en-US" dirty="0"/>
              <a:t>, Items to talk about:</a:t>
            </a:r>
          </a:p>
          <a:p>
            <a:r>
              <a:rPr lang="en-US" dirty="0"/>
              <a:t>Approver - </a:t>
            </a:r>
          </a:p>
          <a:p>
            <a:r>
              <a:rPr lang="en-US" dirty="0"/>
              <a:t>Account</a:t>
            </a:r>
            <a:r>
              <a:rPr lang="en-US" baseline="0" dirty="0"/>
              <a:t> code – makes it easier for bookkeep</a:t>
            </a:r>
          </a:p>
          <a:p>
            <a:r>
              <a:rPr lang="en-US" dirty="0"/>
              <a:t>Backup information (invoice etc.)</a:t>
            </a:r>
          </a:p>
          <a:p>
            <a:r>
              <a:rPr lang="en-US" b="1" dirty="0"/>
              <a:t>Counters report:</a:t>
            </a:r>
          </a:p>
          <a:p>
            <a:r>
              <a:rPr lang="en-US" dirty="0"/>
              <a:t>Two people</a:t>
            </a:r>
            <a:r>
              <a:rPr lang="en-US" baseline="0" dirty="0"/>
              <a:t> counting,</a:t>
            </a:r>
          </a:p>
          <a:p>
            <a:r>
              <a:rPr lang="en-US" baseline="0" dirty="0"/>
              <a:t>Fill out keep one copy with deposit one attached to receipt recorded by the bookkeeper.</a:t>
            </a:r>
          </a:p>
          <a:p>
            <a:endParaRPr lang="en-US" baseline="0" dirty="0"/>
          </a:p>
          <a:p>
            <a:r>
              <a:rPr lang="en-US" b="1" i="0" baseline="0" dirty="0"/>
              <a:t>Counters schedule</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4</a:t>
            </a:fld>
            <a:endParaRPr lang="en-US" dirty="0"/>
          </a:p>
        </p:txBody>
      </p:sp>
    </p:spTree>
    <p:extLst>
      <p:ext uri="{BB962C8B-B14F-4D97-AF65-F5344CB8AC3E}">
        <p14:creationId xmlns:p14="http://schemas.microsoft.com/office/powerpoint/2010/main" val="2282068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41</a:t>
            </a:fld>
            <a:endParaRPr lang="en-US" dirty="0"/>
          </a:p>
        </p:txBody>
      </p:sp>
    </p:spTree>
    <p:extLst>
      <p:ext uri="{BB962C8B-B14F-4D97-AF65-F5344CB8AC3E}">
        <p14:creationId xmlns:p14="http://schemas.microsoft.com/office/powerpoint/2010/main" val="3818982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42</a:t>
            </a:fld>
            <a:endParaRPr lang="en-US" dirty="0"/>
          </a:p>
        </p:txBody>
      </p:sp>
    </p:spTree>
    <p:extLst>
      <p:ext uri="{BB962C8B-B14F-4D97-AF65-F5344CB8AC3E}">
        <p14:creationId xmlns:p14="http://schemas.microsoft.com/office/powerpoint/2010/main" val="314568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43</a:t>
            </a:fld>
            <a:endParaRPr lang="en-US" dirty="0"/>
          </a:p>
        </p:txBody>
      </p:sp>
    </p:spTree>
    <p:extLst>
      <p:ext uri="{BB962C8B-B14F-4D97-AF65-F5344CB8AC3E}">
        <p14:creationId xmlns:p14="http://schemas.microsoft.com/office/powerpoint/2010/main" val="4070593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44</a:t>
            </a:fld>
            <a:endParaRPr lang="en-US" dirty="0"/>
          </a:p>
        </p:txBody>
      </p:sp>
    </p:spTree>
    <p:extLst>
      <p:ext uri="{BB962C8B-B14F-4D97-AF65-F5344CB8AC3E}">
        <p14:creationId xmlns:p14="http://schemas.microsoft.com/office/powerpoint/2010/main" val="307470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5</a:t>
            </a:fld>
            <a:endParaRPr lang="en-US" dirty="0"/>
          </a:p>
        </p:txBody>
      </p:sp>
    </p:spTree>
    <p:extLst>
      <p:ext uri="{BB962C8B-B14F-4D97-AF65-F5344CB8AC3E}">
        <p14:creationId xmlns:p14="http://schemas.microsoft.com/office/powerpoint/2010/main" val="209753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FBF19F-4C9E-4536-ACF8-311A21A1861F}" type="slidenum">
              <a:rPr lang="en-US" smtClean="0"/>
              <a:t>6</a:t>
            </a:fld>
            <a:endParaRPr lang="en-US" dirty="0"/>
          </a:p>
        </p:txBody>
      </p:sp>
    </p:spTree>
    <p:extLst>
      <p:ext uri="{BB962C8B-B14F-4D97-AF65-F5344CB8AC3E}">
        <p14:creationId xmlns:p14="http://schemas.microsoft.com/office/powerpoint/2010/main" val="489190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b="1" baseline="0" dirty="0"/>
              <a:t>Written policies and procedures such as: who counts cash, who deposits, who reconciles, who signs checks? Approval of expenses over a certain amount? 2 signers on checks over a certain $ amount?</a:t>
            </a:r>
          </a:p>
          <a:p>
            <a:endParaRPr lang="en-US" b="1" baseline="0" dirty="0"/>
          </a:p>
          <a:p>
            <a:r>
              <a:rPr lang="en-US" b="1" baseline="0" dirty="0"/>
              <a:t>Internal controls are the backbone of your reporting structure</a:t>
            </a:r>
          </a:p>
          <a:p>
            <a:endParaRPr lang="en-US" b="1" baseline="0" dirty="0"/>
          </a:p>
          <a:p>
            <a:r>
              <a:rPr lang="en-US" b="1" baseline="0" dirty="0"/>
              <a:t>They are not designed primarily to stop theft, they are set up to ensure the integrity of the financial records.  Hopefully, they will deter those who are tempted</a:t>
            </a:r>
          </a:p>
          <a:p>
            <a:endParaRPr lang="en-US" b="1" baseline="0" dirty="0"/>
          </a:p>
          <a:p>
            <a:r>
              <a:rPr lang="en-US" b="1" baseline="0" dirty="0"/>
              <a:t>Segregation of Duties:  the smaller your church the harder this becomes and that makes it more important to have dual controls. Being good stewards of the money</a:t>
            </a:r>
          </a:p>
          <a:p>
            <a:endParaRPr lang="en-US" b="1" baseline="0" dirty="0"/>
          </a:p>
          <a:p>
            <a:r>
              <a:rPr lang="en-US" b="1" baseline="0" dirty="0"/>
              <a:t>Keep the records up to date</a:t>
            </a:r>
          </a:p>
          <a:p>
            <a:endParaRPr lang="en-US" b="1" baseline="0" dirty="0"/>
          </a:p>
          <a:p>
            <a:r>
              <a:rPr lang="en-US" b="1" baseline="0" dirty="0"/>
              <a:t>Monitor the financials for things that look out of line.  Monitor the use of checks.  Monitor Bank reconciliations.  </a:t>
            </a:r>
            <a:endParaRPr lang="en-US" b="0" baseline="0" dirty="0"/>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7</a:t>
            </a:fld>
            <a:endParaRPr lang="en-US" dirty="0"/>
          </a:p>
        </p:txBody>
      </p:sp>
    </p:spTree>
    <p:extLst>
      <p:ext uri="{BB962C8B-B14F-4D97-AF65-F5344CB8AC3E}">
        <p14:creationId xmlns:p14="http://schemas.microsoft.com/office/powerpoint/2010/main" val="348410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b="1" dirty="0"/>
              <a:t>Financial Controls:</a:t>
            </a:r>
            <a:r>
              <a:rPr lang="en-US" dirty="0"/>
              <a:t>  The policies and procedures that provide a high level of integrity, and checks and balances, in the handling of the money that flows through the churches accounts.</a:t>
            </a:r>
          </a:p>
          <a:p>
            <a:pPr eaLnBrk="1" hangingPunct="1"/>
            <a:endParaRPr lang="en-US" dirty="0"/>
          </a:p>
          <a:p>
            <a:pPr defTabSz="914213">
              <a:defRPr/>
            </a:pPr>
            <a:r>
              <a:rPr lang="en-US" b="1" dirty="0"/>
              <a:t>Key Finance Positions:</a:t>
            </a:r>
            <a:r>
              <a:rPr lang="en-US" dirty="0"/>
              <a:t>  The selection of the Treasurer, members of the Finance and Audit Committees, Auditor, and assuring the qualifications of financial staff.</a:t>
            </a:r>
          </a:p>
          <a:p>
            <a:pPr defTabSz="914213">
              <a:defRPr/>
            </a:pPr>
            <a:endParaRPr lang="en-US" dirty="0"/>
          </a:p>
          <a:p>
            <a:pPr defTabSz="914213">
              <a:defRPr/>
            </a:pPr>
            <a:r>
              <a:rPr lang="en-US" b="1" dirty="0"/>
              <a:t>Stewardship:</a:t>
            </a:r>
            <a:r>
              <a:rPr lang="en-US" b="1" baseline="0" dirty="0"/>
              <a:t>  </a:t>
            </a:r>
            <a:r>
              <a:rPr lang="en-US" b="0" baseline="0" dirty="0"/>
              <a:t>You are responsible for the </a:t>
            </a:r>
            <a:r>
              <a:rPr lang="en-US" b="0" u="sng" baseline="0" dirty="0"/>
              <a:t>temporal </a:t>
            </a:r>
            <a:r>
              <a:rPr lang="en-US" b="0" u="none" baseline="0" dirty="0"/>
              <a:t>well being of the Congregation.  Title III Canon 2.9 – Authorities and Duties of the Vestry</a:t>
            </a:r>
            <a:endParaRPr lang="en-US" b="1" u="sng" dirty="0"/>
          </a:p>
          <a:p>
            <a:pPr eaLnBrk="1" hangingPunct="1"/>
            <a:endParaRPr lang="en-US" dirty="0"/>
          </a:p>
          <a:p>
            <a:pPr eaLnBrk="1" hangingPunct="1"/>
            <a:r>
              <a:rPr lang="en-US" dirty="0"/>
              <a:t>The vestry has fiduciary responsibility of the church.  Each vestry person is fiduciarily liable for the finances of the congregation.   So if you are on the vestry, you are personally liable for the finances of the parish in addition to being personally responsible.   Two important things to remember – communication with Congregation &amp; internal controls.   </a:t>
            </a:r>
          </a:p>
          <a:p>
            <a:endParaRPr lang="en-US" dirty="0"/>
          </a:p>
        </p:txBody>
      </p:sp>
      <p:sp>
        <p:nvSpPr>
          <p:cNvPr id="4" name="Slide Number Placeholder 3"/>
          <p:cNvSpPr>
            <a:spLocks noGrp="1"/>
          </p:cNvSpPr>
          <p:nvPr>
            <p:ph type="sldNum" sz="quarter" idx="5"/>
          </p:nvPr>
        </p:nvSpPr>
        <p:spPr/>
        <p:txBody>
          <a:bodyPr/>
          <a:lstStyle/>
          <a:p>
            <a:fld id="{64FBF19F-4C9E-4536-ACF8-311A21A1861F}" type="slidenum">
              <a:rPr lang="en-US" smtClean="0"/>
              <a:t>8</a:t>
            </a:fld>
            <a:endParaRPr lang="en-US" dirty="0"/>
          </a:p>
        </p:txBody>
      </p:sp>
    </p:spTree>
    <p:extLst>
      <p:ext uri="{BB962C8B-B14F-4D97-AF65-F5344CB8AC3E}">
        <p14:creationId xmlns:p14="http://schemas.microsoft.com/office/powerpoint/2010/main" val="307400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have Internal Controls?</a:t>
            </a:r>
          </a:p>
          <a:p>
            <a:endParaRPr lang="en-US" dirty="0"/>
          </a:p>
          <a:p>
            <a:pPr lvl="1"/>
            <a:r>
              <a:rPr lang="en-US" dirty="0">
                <a:solidFill>
                  <a:schemeClr val="bg1"/>
                </a:solidFill>
              </a:rPr>
              <a:t>Allows for the creation of an audit trail</a:t>
            </a:r>
          </a:p>
          <a:p>
            <a:pPr lvl="1"/>
            <a:r>
              <a:rPr lang="en-US" dirty="0">
                <a:solidFill>
                  <a:schemeClr val="bg1"/>
                </a:solidFill>
              </a:rPr>
              <a:t>Adequately safeguard the cash, property and other assets. </a:t>
            </a:r>
          </a:p>
          <a:p>
            <a:pPr lvl="1"/>
            <a:r>
              <a:rPr lang="en-US" dirty="0">
                <a:solidFill>
                  <a:schemeClr val="bg1"/>
                </a:solidFill>
              </a:rPr>
              <a:t>Ensure that all financial transactions are appropriately documented and approved by authorized staff.</a:t>
            </a:r>
          </a:p>
          <a:p>
            <a:pPr lvl="1"/>
            <a:r>
              <a:rPr lang="en-US" dirty="0">
                <a:solidFill>
                  <a:schemeClr val="bg1"/>
                </a:solidFill>
              </a:rPr>
              <a:t>Funds are expended in accordance with donor requirements and limits.</a:t>
            </a:r>
          </a:p>
          <a:p>
            <a:pPr lvl="1"/>
            <a:r>
              <a:rPr lang="en-US" dirty="0">
                <a:solidFill>
                  <a:schemeClr val="bg1"/>
                </a:solidFill>
              </a:rPr>
              <a:t>Ensure that financial reporting is accurate, timely and conforms to policies.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What are Internal Controls designed to prevent or identify:</a:t>
            </a:r>
          </a:p>
          <a:p>
            <a:endParaRPr lang="en-US" dirty="0"/>
          </a:p>
          <a:p>
            <a:pPr lvl="1"/>
            <a:r>
              <a:rPr lang="en-US" dirty="0">
                <a:solidFill>
                  <a:schemeClr val="bg1"/>
                </a:solidFill>
              </a:rPr>
              <a:t>Inadvertent errors</a:t>
            </a:r>
          </a:p>
          <a:p>
            <a:pPr lvl="1"/>
            <a:r>
              <a:rPr lang="en-US" dirty="0">
                <a:solidFill>
                  <a:schemeClr val="bg1"/>
                </a:solidFill>
              </a:rPr>
              <a:t>Prevent misuse of funds or theft</a:t>
            </a:r>
          </a:p>
          <a:p>
            <a:pPr lvl="1"/>
            <a:r>
              <a:rPr lang="en-US" dirty="0">
                <a:solidFill>
                  <a:schemeClr val="bg1"/>
                </a:solidFill>
              </a:rPr>
              <a:t>Assure reliability and integrity of record keeping</a:t>
            </a:r>
          </a:p>
          <a:p>
            <a:pPr lvl="1"/>
            <a:r>
              <a:rPr lang="en-US" dirty="0">
                <a:solidFill>
                  <a:schemeClr val="bg1"/>
                </a:solidFill>
              </a:rPr>
              <a:t>	</a:t>
            </a:r>
          </a:p>
          <a:p>
            <a:r>
              <a:rPr lang="en-US" dirty="0"/>
              <a:t>Share Questionnaire</a:t>
            </a:r>
          </a:p>
        </p:txBody>
      </p:sp>
      <p:sp>
        <p:nvSpPr>
          <p:cNvPr id="4" name="Slide Number Placeholder 3"/>
          <p:cNvSpPr>
            <a:spLocks noGrp="1"/>
          </p:cNvSpPr>
          <p:nvPr>
            <p:ph type="sldNum" sz="quarter" idx="5"/>
          </p:nvPr>
        </p:nvSpPr>
        <p:spPr/>
        <p:txBody>
          <a:bodyPr/>
          <a:lstStyle/>
          <a:p>
            <a:fld id="{64FBF19F-4C9E-4536-ACF8-311A21A1861F}" type="slidenum">
              <a:rPr lang="en-US" smtClean="0"/>
              <a:t>9</a:t>
            </a:fld>
            <a:endParaRPr lang="en-US" dirty="0"/>
          </a:p>
        </p:txBody>
      </p:sp>
    </p:spTree>
    <p:extLst>
      <p:ext uri="{BB962C8B-B14F-4D97-AF65-F5344CB8AC3E}">
        <p14:creationId xmlns:p14="http://schemas.microsoft.com/office/powerpoint/2010/main" val="886814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1"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4" y="27432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40300" y="20574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1" y="20574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1" y="27432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8"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390252"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3"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625811"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62489"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8"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862364"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18"/>
            <a:ext cx="8526834"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4"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9/27/2019</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18"/>
            <a:ext cx="8526834" cy="4195481"/>
          </a:xfrm>
        </p:spPr>
        <p:txBody>
          <a:bodyPr/>
          <a:lstStyle>
            <a:lvl2pPr marL="742950" indent="-285750">
              <a:buFont typeface=".SF NS Symbols Regular"/>
              <a:buChar char="★"/>
              <a:defRPr/>
            </a:lvl2pPr>
            <a:lvl3pPr marL="1143000" indent="-228600">
              <a:buFont typeface=".SF NS Symbols Regular"/>
              <a:buChar char="★"/>
              <a:defRPr/>
            </a:lvl3pPr>
            <a:lvl4pPr marL="1600200" indent="-228600">
              <a:buFont typeface=".SF NS Symbols Regular"/>
              <a:buChar char="★"/>
              <a:defRPr/>
            </a:lvl4pPr>
            <a:lvl5pPr marL="2057400" indent="-228600">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9/27/2019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9/27/2019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9/27/2019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9/27/2019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9/27/2019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1"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9/27/2019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0" y="181970"/>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701" r:id="rId17"/>
  </p:sldLayoutIdLst>
  <p:hf hdr="0" ftr="0" dt="0"/>
  <p:txStyles>
    <p:title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21"/>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5CED75-F949-4F35-9887-692711FF47F4}"/>
              </a:ext>
            </a:extLst>
          </p:cNvPr>
          <p:cNvSpPr txBox="1">
            <a:spLocks/>
          </p:cNvSpPr>
          <p:nvPr/>
        </p:nvSpPr>
        <p:spPr>
          <a:xfrm>
            <a:off x="1078754" y="404220"/>
            <a:ext cx="9970246" cy="3329581"/>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u="sng" dirty="0"/>
              <a:t>Small Church Network – Session 1</a:t>
            </a:r>
            <a:endParaRPr lang="en-US" sz="4000" dirty="0"/>
          </a:p>
        </p:txBody>
      </p:sp>
      <p:sp>
        <p:nvSpPr>
          <p:cNvPr id="6" name="Subtitle 2">
            <a:extLst>
              <a:ext uri="{FF2B5EF4-FFF2-40B4-BE49-F238E27FC236}">
                <a16:creationId xmlns:a16="http://schemas.microsoft.com/office/drawing/2014/main" id="{89295CEE-B47F-4FBC-946C-8C5E65BE7E5E}"/>
              </a:ext>
            </a:extLst>
          </p:cNvPr>
          <p:cNvSpPr txBox="1">
            <a:spLocks/>
          </p:cNvSpPr>
          <p:nvPr/>
        </p:nvSpPr>
        <p:spPr>
          <a:xfrm>
            <a:off x="1143000" y="3733800"/>
            <a:ext cx="8825658" cy="1676400"/>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Tx/>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SF NS Symbols Regular"/>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dirty="0">
                <a:solidFill>
                  <a:schemeClr val="bg2">
                    <a:lumMod val="60000"/>
                    <a:lumOff val="40000"/>
                  </a:schemeClr>
                </a:solidFill>
              </a:rPr>
              <a:t>Presented By:</a:t>
            </a:r>
          </a:p>
          <a:p>
            <a:r>
              <a:rPr lang="en-US" dirty="0">
                <a:solidFill>
                  <a:schemeClr val="bg2">
                    <a:lumMod val="60000"/>
                    <a:lumOff val="40000"/>
                  </a:schemeClr>
                </a:solidFill>
              </a:rPr>
              <a:t>Jonathan Blaker – director of Treasury</a:t>
            </a:r>
          </a:p>
          <a:p>
            <a:r>
              <a:rPr lang="en-US" dirty="0">
                <a:solidFill>
                  <a:schemeClr val="bg2">
                    <a:lumMod val="60000"/>
                    <a:lumOff val="40000"/>
                  </a:schemeClr>
                </a:solidFill>
              </a:rPr>
              <a:t>Andre Kierkiewicz - Controller</a:t>
            </a:r>
          </a:p>
          <a:p>
            <a:r>
              <a:rPr lang="en-US" dirty="0">
                <a:solidFill>
                  <a:schemeClr val="bg2">
                    <a:lumMod val="60000"/>
                    <a:lumOff val="40000"/>
                  </a:schemeClr>
                </a:solidFill>
              </a:rPr>
              <a:t>September 29, 2019</a:t>
            </a:r>
          </a:p>
          <a:p>
            <a:endParaRPr lang="en-US" dirty="0">
              <a:solidFill>
                <a:schemeClr val="bg2">
                  <a:lumMod val="60000"/>
                  <a:lumOff val="40000"/>
                </a:schemeClr>
              </a:solidFill>
            </a:endParaRPr>
          </a:p>
        </p:txBody>
      </p:sp>
    </p:spTree>
    <p:extLst>
      <p:ext uri="{BB962C8B-B14F-4D97-AF65-F5344CB8AC3E}">
        <p14:creationId xmlns:p14="http://schemas.microsoft.com/office/powerpoint/2010/main" val="231591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DCAC-FCDC-4DE9-B408-574ABEEDDBE4}"/>
              </a:ext>
            </a:extLst>
          </p:cNvPr>
          <p:cNvSpPr>
            <a:spLocks noGrp="1"/>
          </p:cNvSpPr>
          <p:nvPr>
            <p:ph type="title"/>
          </p:nvPr>
        </p:nvSpPr>
        <p:spPr/>
        <p:txBody>
          <a:bodyPr/>
          <a:lstStyle/>
          <a:p>
            <a:r>
              <a:rPr lang="en-US" dirty="0"/>
              <a:t>Internal Controls</a:t>
            </a:r>
          </a:p>
        </p:txBody>
      </p:sp>
      <p:sp>
        <p:nvSpPr>
          <p:cNvPr id="4" name="Slide Number Placeholder 3">
            <a:extLst>
              <a:ext uri="{FF2B5EF4-FFF2-40B4-BE49-F238E27FC236}">
                <a16:creationId xmlns:a16="http://schemas.microsoft.com/office/drawing/2014/main" id="{AC6132C5-433A-4ABC-B78C-91D0884B2CC7}"/>
              </a:ext>
            </a:extLst>
          </p:cNvPr>
          <p:cNvSpPr>
            <a:spLocks noGrp="1"/>
          </p:cNvSpPr>
          <p:nvPr>
            <p:ph type="sldNum" sz="quarter" idx="12"/>
          </p:nvPr>
        </p:nvSpPr>
        <p:spPr/>
        <p:txBody>
          <a:bodyPr/>
          <a:lstStyle/>
          <a:p>
            <a:fld id="{D57F1E4F-1CFF-5643-939E-02111984F565}" type="slidenum">
              <a:rPr lang="en-US" smtClean="0"/>
              <a:t>10</a:t>
            </a:fld>
            <a:endParaRPr lang="en-US" dirty="0"/>
          </a:p>
        </p:txBody>
      </p:sp>
      <p:sp>
        <p:nvSpPr>
          <p:cNvPr id="5" name="Content Placeholder 2">
            <a:extLst>
              <a:ext uri="{FF2B5EF4-FFF2-40B4-BE49-F238E27FC236}">
                <a16:creationId xmlns:a16="http://schemas.microsoft.com/office/drawing/2014/main" id="{56A628FA-B143-4AEE-8E52-4D669C1D89B7}"/>
              </a:ext>
            </a:extLst>
          </p:cNvPr>
          <p:cNvSpPr>
            <a:spLocks noGrp="1"/>
          </p:cNvSpPr>
          <p:nvPr>
            <p:ph idx="1"/>
          </p:nvPr>
        </p:nvSpPr>
        <p:spPr>
          <a:xfrm>
            <a:off x="1524000" y="1295400"/>
            <a:ext cx="8526834" cy="4876800"/>
          </a:xfrm>
        </p:spPr>
        <p:txBody>
          <a:bodyPr>
            <a:normAutofit fontScale="92500" lnSpcReduction="10000"/>
          </a:bodyPr>
          <a:lstStyle/>
          <a:p>
            <a:pPr marL="0" indent="0">
              <a:buNone/>
            </a:pPr>
            <a:r>
              <a:rPr lang="en-US" dirty="0">
                <a:solidFill>
                  <a:schemeClr val="bg1"/>
                </a:solidFill>
              </a:rPr>
              <a:t>Key points to remember when setting or reviewing your controls:</a:t>
            </a:r>
          </a:p>
          <a:p>
            <a:endParaRPr lang="en-US" dirty="0">
              <a:solidFill>
                <a:schemeClr val="bg1"/>
              </a:solidFill>
            </a:endParaRPr>
          </a:p>
          <a:p>
            <a:r>
              <a:rPr lang="en-US" dirty="0">
                <a:solidFill>
                  <a:schemeClr val="bg1"/>
                </a:solidFill>
              </a:rPr>
              <a:t>Internal controls will aid in the creation of an audit trail</a:t>
            </a:r>
          </a:p>
          <a:p>
            <a:r>
              <a:rPr lang="en-US" dirty="0">
                <a:solidFill>
                  <a:schemeClr val="bg1"/>
                </a:solidFill>
              </a:rPr>
              <a:t>Segregation of Duties</a:t>
            </a:r>
          </a:p>
          <a:p>
            <a:pPr lvl="1"/>
            <a:r>
              <a:rPr lang="en-US" dirty="0">
                <a:solidFill>
                  <a:schemeClr val="bg1"/>
                </a:solidFill>
              </a:rPr>
              <a:t>No one person should handle all aspects of a single transaction. The responsibility for authorization, accounting for and custody of the related asses must be separated. </a:t>
            </a:r>
          </a:p>
          <a:p>
            <a:r>
              <a:rPr lang="en-US" dirty="0">
                <a:solidFill>
                  <a:schemeClr val="bg1"/>
                </a:solidFill>
              </a:rPr>
              <a:t>A transaction involves 5 steps: Request, Approval, Authorization, Execution and Recording</a:t>
            </a:r>
          </a:p>
          <a:p>
            <a:pPr lvl="1"/>
            <a:r>
              <a:rPr lang="en-US" dirty="0">
                <a:solidFill>
                  <a:schemeClr val="bg1"/>
                </a:solidFill>
              </a:rPr>
              <a:t>Signers – Individuals authorized by the Vestry to conduct banking transactions on behalf of the church. </a:t>
            </a:r>
          </a:p>
          <a:p>
            <a:r>
              <a:rPr lang="en-US" dirty="0">
                <a:solidFill>
                  <a:schemeClr val="bg1"/>
                </a:solidFill>
              </a:rPr>
              <a:t>Authority levels are defined by Vestry</a:t>
            </a:r>
          </a:p>
          <a:p>
            <a:pPr lvl="1"/>
            <a:r>
              <a:rPr lang="en-US" b="1" i="1" dirty="0">
                <a:solidFill>
                  <a:schemeClr val="bg1"/>
                </a:solidFill>
              </a:rPr>
              <a:t>Remember:</a:t>
            </a:r>
            <a:r>
              <a:rPr lang="en-US" dirty="0">
                <a:solidFill>
                  <a:schemeClr val="bg1"/>
                </a:solidFill>
              </a:rPr>
              <a:t> Control systems only work if authority and responsibility levels are defined </a:t>
            </a:r>
            <a:r>
              <a:rPr lang="en-US" sz="2800" b="1" i="1" u="sng" dirty="0">
                <a:solidFill>
                  <a:schemeClr val="bg1"/>
                </a:solidFill>
              </a:rPr>
              <a:t>and</a:t>
            </a:r>
            <a:r>
              <a:rPr lang="en-US" dirty="0">
                <a:solidFill>
                  <a:schemeClr val="bg1"/>
                </a:solidFill>
              </a:rPr>
              <a:t> this structure of responsibility is known within the organization. </a:t>
            </a:r>
          </a:p>
          <a:p>
            <a:pPr lvl="2"/>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522702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42F28-5283-4324-B796-9BAA1FB521DD}"/>
              </a:ext>
            </a:extLst>
          </p:cNvPr>
          <p:cNvSpPr>
            <a:spLocks noGrp="1"/>
          </p:cNvSpPr>
          <p:nvPr>
            <p:ph type="title"/>
          </p:nvPr>
        </p:nvSpPr>
        <p:spPr>
          <a:xfrm>
            <a:off x="1832583" y="2728735"/>
            <a:ext cx="8526834" cy="1400530"/>
          </a:xfrm>
        </p:spPr>
        <p:txBody>
          <a:bodyPr/>
          <a:lstStyle/>
          <a:p>
            <a:pPr algn="ctr"/>
            <a:r>
              <a:rPr lang="en-US" dirty="0"/>
              <a:t>Internal Control Q&amp;A</a:t>
            </a:r>
          </a:p>
        </p:txBody>
      </p:sp>
      <p:sp>
        <p:nvSpPr>
          <p:cNvPr id="4" name="Slide Number Placeholder 3">
            <a:extLst>
              <a:ext uri="{FF2B5EF4-FFF2-40B4-BE49-F238E27FC236}">
                <a16:creationId xmlns:a16="http://schemas.microsoft.com/office/drawing/2014/main" id="{84A0CA86-0DA8-44A6-9B16-7F5655536AB2}"/>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247410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EDE8-6877-40BA-B5F3-D090CCA6C97E}"/>
              </a:ext>
            </a:extLst>
          </p:cNvPr>
          <p:cNvSpPr>
            <a:spLocks noGrp="1"/>
          </p:cNvSpPr>
          <p:nvPr>
            <p:ph type="title"/>
          </p:nvPr>
        </p:nvSpPr>
        <p:spPr>
          <a:xfrm>
            <a:off x="2057400" y="2133600"/>
            <a:ext cx="8526834" cy="1400530"/>
          </a:xfrm>
        </p:spPr>
        <p:txBody>
          <a:bodyPr/>
          <a:lstStyle/>
          <a:p>
            <a:pPr algn="ctr"/>
            <a:r>
              <a:rPr lang="en-US" dirty="0"/>
              <a:t>The 4-1-1 on Money</a:t>
            </a:r>
          </a:p>
        </p:txBody>
      </p:sp>
      <p:sp>
        <p:nvSpPr>
          <p:cNvPr id="4" name="Slide Number Placeholder 3">
            <a:extLst>
              <a:ext uri="{FF2B5EF4-FFF2-40B4-BE49-F238E27FC236}">
                <a16:creationId xmlns:a16="http://schemas.microsoft.com/office/drawing/2014/main" id="{A132EF1F-F4DA-47E6-8360-B1BDE8475D77}"/>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13174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EDE8-6877-40BA-B5F3-D090CCA6C97E}"/>
              </a:ext>
            </a:extLst>
          </p:cNvPr>
          <p:cNvSpPr>
            <a:spLocks noGrp="1"/>
          </p:cNvSpPr>
          <p:nvPr>
            <p:ph type="title"/>
          </p:nvPr>
        </p:nvSpPr>
        <p:spPr/>
        <p:txBody>
          <a:bodyPr/>
          <a:lstStyle/>
          <a:p>
            <a:r>
              <a:rPr lang="en-US" dirty="0"/>
              <a:t>The 4-1-1 on Money</a:t>
            </a:r>
          </a:p>
        </p:txBody>
      </p:sp>
      <p:sp>
        <p:nvSpPr>
          <p:cNvPr id="3" name="Content Placeholder 2">
            <a:extLst>
              <a:ext uri="{FF2B5EF4-FFF2-40B4-BE49-F238E27FC236}">
                <a16:creationId xmlns:a16="http://schemas.microsoft.com/office/drawing/2014/main" id="{C728B308-70B0-4A43-85E5-074ACB795706}"/>
              </a:ext>
            </a:extLst>
          </p:cNvPr>
          <p:cNvSpPr>
            <a:spLocks noGrp="1"/>
          </p:cNvSpPr>
          <p:nvPr>
            <p:ph idx="1"/>
          </p:nvPr>
        </p:nvSpPr>
        <p:spPr/>
        <p:txBody>
          <a:bodyPr/>
          <a:lstStyle/>
          <a:p>
            <a:pPr marL="0" indent="0">
              <a:buNone/>
            </a:pPr>
            <a:r>
              <a:rPr lang="en-US" dirty="0">
                <a:solidFill>
                  <a:schemeClr val="bg1"/>
                </a:solidFill>
              </a:rPr>
              <a:t>The Green Cash…… It’s good, right!?!?!</a:t>
            </a:r>
          </a:p>
          <a:p>
            <a:pPr marL="0" indent="0">
              <a:buNone/>
            </a:pPr>
            <a:endParaRPr lang="en-US" dirty="0">
              <a:solidFill>
                <a:schemeClr val="bg1"/>
              </a:solidFill>
            </a:endParaRPr>
          </a:p>
          <a:p>
            <a:pPr marL="0" indent="0">
              <a:buNone/>
            </a:pPr>
            <a:r>
              <a:rPr lang="en-US" dirty="0">
                <a:solidFill>
                  <a:schemeClr val="bg1"/>
                </a:solidFill>
              </a:rPr>
              <a:t>Online Giving….. Who’s in?</a:t>
            </a:r>
          </a:p>
          <a:p>
            <a:pPr marL="0" indent="0">
              <a:buNone/>
            </a:pPr>
            <a:endParaRPr lang="en-US" dirty="0">
              <a:solidFill>
                <a:schemeClr val="bg1"/>
              </a:solidFill>
            </a:endParaRPr>
          </a:p>
          <a:p>
            <a:pPr marL="0" indent="0">
              <a:buNone/>
            </a:pPr>
            <a:r>
              <a:rPr lang="en-US" dirty="0">
                <a:solidFill>
                  <a:schemeClr val="bg1"/>
                </a:solidFill>
              </a:rPr>
              <a:t>Investment Opportunities</a:t>
            </a:r>
          </a:p>
          <a:p>
            <a:pPr marL="0" indent="0">
              <a:buNone/>
            </a:pPr>
            <a:r>
              <a:rPr lang="en-US" dirty="0">
                <a:solidFill>
                  <a:schemeClr val="bg1"/>
                </a:solidFill>
              </a:rPr>
              <a:t>	Participating Fund</a:t>
            </a:r>
          </a:p>
          <a:p>
            <a:pPr marL="0" indent="0">
              <a:buNone/>
            </a:pPr>
            <a:endParaRPr lang="en-US" dirty="0">
              <a:solidFill>
                <a:schemeClr val="bg1"/>
              </a:solidFill>
            </a:endParaRPr>
          </a:p>
          <a:p>
            <a:pPr marL="0" indent="0">
              <a:buNone/>
            </a:pPr>
            <a:r>
              <a:rPr lang="en-US" dirty="0">
                <a:solidFill>
                  <a:schemeClr val="bg1"/>
                </a:solidFill>
              </a:rPr>
              <a:t>	***NEW*** Income Fund</a:t>
            </a:r>
          </a:p>
          <a:p>
            <a:endParaRPr lang="en-US" dirty="0">
              <a:solidFill>
                <a:schemeClr val="bg1"/>
              </a:solidFill>
            </a:endParaRPr>
          </a:p>
        </p:txBody>
      </p:sp>
      <p:sp>
        <p:nvSpPr>
          <p:cNvPr id="4" name="Slide Number Placeholder 3">
            <a:extLst>
              <a:ext uri="{FF2B5EF4-FFF2-40B4-BE49-F238E27FC236}">
                <a16:creationId xmlns:a16="http://schemas.microsoft.com/office/drawing/2014/main" id="{A132EF1F-F4DA-47E6-8360-B1BDE8475D77}"/>
              </a:ext>
            </a:extLst>
          </p:cNvPr>
          <p:cNvSpPr>
            <a:spLocks noGrp="1"/>
          </p:cNvSpPr>
          <p:nvPr>
            <p:ph type="sldNum" sz="quarter" idx="12"/>
          </p:nvPr>
        </p:nvSpPr>
        <p:spPr/>
        <p:txBody>
          <a:bodyPr/>
          <a:lstStyle/>
          <a:p>
            <a:fld id="{D57F1E4F-1CFF-5643-939E-02111984F565}" type="slidenum">
              <a:rPr lang="en-US" smtClean="0"/>
              <a:t>13</a:t>
            </a:fld>
            <a:endParaRPr lang="en-US" dirty="0"/>
          </a:p>
        </p:txBody>
      </p:sp>
      <p:pic>
        <p:nvPicPr>
          <p:cNvPr id="6" name="Picture 5" descr="A close up of a sign&#10;&#10;Description automatically generated">
            <a:extLst>
              <a:ext uri="{FF2B5EF4-FFF2-40B4-BE49-F238E27FC236}">
                <a16:creationId xmlns:a16="http://schemas.microsoft.com/office/drawing/2014/main" id="{158A5CBD-12A8-4379-8C4A-30FECEF6C9FB}"/>
              </a:ext>
            </a:extLst>
          </p:cNvPr>
          <p:cNvPicPr>
            <a:picLocks noChangeAspect="1"/>
          </p:cNvPicPr>
          <p:nvPr/>
        </p:nvPicPr>
        <p:blipFill>
          <a:blip r:embed="rId3"/>
          <a:stretch>
            <a:fillRect/>
          </a:stretch>
        </p:blipFill>
        <p:spPr>
          <a:xfrm>
            <a:off x="6781800" y="1228279"/>
            <a:ext cx="4120994" cy="5020120"/>
          </a:xfrm>
          <a:prstGeom prst="rect">
            <a:avLst/>
          </a:prstGeom>
        </p:spPr>
      </p:pic>
    </p:spTree>
    <p:extLst>
      <p:ext uri="{BB962C8B-B14F-4D97-AF65-F5344CB8AC3E}">
        <p14:creationId xmlns:p14="http://schemas.microsoft.com/office/powerpoint/2010/main" val="3780590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5EEF-8EBC-E749-996B-27995334A073}"/>
              </a:ext>
            </a:extLst>
          </p:cNvPr>
          <p:cNvSpPr>
            <a:spLocks noGrp="1"/>
          </p:cNvSpPr>
          <p:nvPr>
            <p:ph type="title"/>
          </p:nvPr>
        </p:nvSpPr>
        <p:spPr>
          <a:xfrm>
            <a:off x="1524000" y="452718"/>
            <a:ext cx="8526834" cy="767687"/>
          </a:xfrm>
        </p:spPr>
        <p:txBody>
          <a:bodyPr/>
          <a:lstStyle/>
          <a:p>
            <a:r>
              <a:rPr lang="en-US" dirty="0"/>
              <a:t>The Basics of Banking</a:t>
            </a:r>
            <a:br>
              <a:rPr lang="en-US" dirty="0"/>
            </a:br>
            <a:endParaRPr lang="en-US" sz="2400" dirty="0">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idx="1"/>
          </p:nvPr>
        </p:nvSpPr>
        <p:spPr>
          <a:xfrm>
            <a:off x="1981200" y="1447800"/>
            <a:ext cx="8526834" cy="3656395"/>
          </a:xfrm>
        </p:spPr>
        <p:txBody>
          <a:bodyPr>
            <a:normAutofit/>
          </a:bodyPr>
          <a:lstStyle/>
          <a:p>
            <a:r>
              <a:rPr lang="en-US" dirty="0">
                <a:solidFill>
                  <a:schemeClr val="bg1"/>
                </a:solidFill>
              </a:rPr>
              <a:t>What type of bookkeeping system should we use? </a:t>
            </a:r>
          </a:p>
          <a:p>
            <a:r>
              <a:rPr lang="en-US" dirty="0">
                <a:solidFill>
                  <a:schemeClr val="bg1"/>
                </a:solidFill>
              </a:rPr>
              <a:t>How many bank accounts do we need? </a:t>
            </a:r>
          </a:p>
          <a:p>
            <a:r>
              <a:rPr lang="en-US" dirty="0">
                <a:solidFill>
                  <a:schemeClr val="bg1"/>
                </a:solidFill>
              </a:rPr>
              <a:t>Who should be able to sign checks? </a:t>
            </a:r>
          </a:p>
          <a:p>
            <a:r>
              <a:rPr lang="en-US" dirty="0">
                <a:solidFill>
                  <a:schemeClr val="bg1"/>
                </a:solidFill>
              </a:rPr>
              <a:t>Who should deposit the weekly receipts in the bank, and how?</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lstStyle/>
          <a:p>
            <a:fld id="{D57F1E4F-1CFF-5643-939E-02111984F565}" type="slidenum">
              <a:rPr lang="en-US" smtClean="0"/>
              <a:t>14</a:t>
            </a:fld>
            <a:endParaRPr lang="en-US" dirty="0"/>
          </a:p>
        </p:txBody>
      </p:sp>
      <p:sp>
        <p:nvSpPr>
          <p:cNvPr id="6" name="Content Placeholder 2">
            <a:extLst>
              <a:ext uri="{FF2B5EF4-FFF2-40B4-BE49-F238E27FC236}">
                <a16:creationId xmlns:a16="http://schemas.microsoft.com/office/drawing/2014/main" id="{C98F4322-764F-45D5-A71D-A39C21A07620}"/>
              </a:ext>
            </a:extLst>
          </p:cNvPr>
          <p:cNvSpPr txBox="1">
            <a:spLocks/>
          </p:cNvSpPr>
          <p:nvPr/>
        </p:nvSpPr>
        <p:spPr>
          <a:xfrm>
            <a:off x="1987062" y="3505200"/>
            <a:ext cx="8526834" cy="6705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solidFill>
                  <a:schemeClr val="bg1"/>
                </a:solidFill>
              </a:rPr>
              <a:t>Signers</a:t>
            </a:r>
          </a:p>
          <a:p>
            <a:pPr lvl="1"/>
            <a:r>
              <a:rPr lang="en-US" dirty="0">
                <a:solidFill>
                  <a:schemeClr val="bg1"/>
                </a:solidFill>
              </a:rPr>
              <a:t>Must be authorized by the Vestry</a:t>
            </a:r>
          </a:p>
          <a:p>
            <a:pPr lvl="1"/>
            <a:r>
              <a:rPr lang="en-US" dirty="0">
                <a:solidFill>
                  <a:schemeClr val="bg1"/>
                </a:solidFill>
              </a:rPr>
              <a:t>Kept up to date at the Bank</a:t>
            </a:r>
          </a:p>
          <a:p>
            <a:pPr lvl="1"/>
            <a:r>
              <a:rPr lang="en-US" dirty="0">
                <a:solidFill>
                  <a:schemeClr val="bg1"/>
                </a:solidFill>
              </a:rPr>
              <a:t>Typically have full access to the account, it is important to keep the signers up to date</a:t>
            </a:r>
          </a:p>
          <a:p>
            <a:pPr lvl="1"/>
            <a:endParaRPr lang="en-US" dirty="0">
              <a:solidFill>
                <a:schemeClr val="bg1"/>
              </a:solidFill>
            </a:endParaRPr>
          </a:p>
          <a:p>
            <a:pPr marL="457200" lvl="1" indent="0">
              <a:buFont typeface=".SF NS Symbols Regular"/>
              <a:buNone/>
            </a:pPr>
            <a:endParaRPr lang="en-US" dirty="0">
              <a:solidFill>
                <a:schemeClr val="bg1"/>
              </a:solidFill>
            </a:endParaRPr>
          </a:p>
        </p:txBody>
      </p:sp>
    </p:spTree>
    <p:extLst>
      <p:ext uri="{BB962C8B-B14F-4D97-AF65-F5344CB8AC3E}">
        <p14:creationId xmlns:p14="http://schemas.microsoft.com/office/powerpoint/2010/main" val="370777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CB10E-A93D-4596-8267-C48E90DCF194}"/>
              </a:ext>
            </a:extLst>
          </p:cNvPr>
          <p:cNvSpPr>
            <a:spLocks noGrp="1"/>
          </p:cNvSpPr>
          <p:nvPr>
            <p:ph type="title"/>
          </p:nvPr>
        </p:nvSpPr>
        <p:spPr>
          <a:xfrm>
            <a:off x="1981200" y="2728735"/>
            <a:ext cx="8526834" cy="1400530"/>
          </a:xfrm>
        </p:spPr>
        <p:txBody>
          <a:bodyPr/>
          <a:lstStyle/>
          <a:p>
            <a:r>
              <a:rPr lang="en-US" dirty="0"/>
              <a:t>Online Giving – Open Discussion</a:t>
            </a:r>
          </a:p>
        </p:txBody>
      </p:sp>
      <p:sp>
        <p:nvSpPr>
          <p:cNvPr id="4" name="Slide Number Placeholder 3">
            <a:extLst>
              <a:ext uri="{FF2B5EF4-FFF2-40B4-BE49-F238E27FC236}">
                <a16:creationId xmlns:a16="http://schemas.microsoft.com/office/drawing/2014/main" id="{619296C9-56C6-4229-AEE5-6D7DAFD159DC}"/>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90669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4A7B-8321-4687-940E-55EB897FF572}"/>
              </a:ext>
            </a:extLst>
          </p:cNvPr>
          <p:cNvSpPr>
            <a:spLocks noGrp="1"/>
          </p:cNvSpPr>
          <p:nvPr>
            <p:ph type="title"/>
          </p:nvPr>
        </p:nvSpPr>
        <p:spPr/>
        <p:txBody>
          <a:bodyPr/>
          <a:lstStyle/>
          <a:p>
            <a:r>
              <a:rPr lang="en-US" dirty="0"/>
              <a:t>Online Giving</a:t>
            </a:r>
          </a:p>
        </p:txBody>
      </p:sp>
      <p:sp>
        <p:nvSpPr>
          <p:cNvPr id="4" name="Slide Number Placeholder 3">
            <a:extLst>
              <a:ext uri="{FF2B5EF4-FFF2-40B4-BE49-F238E27FC236}">
                <a16:creationId xmlns:a16="http://schemas.microsoft.com/office/drawing/2014/main" id="{A7558AA4-41B6-44FB-A3F9-CCB8A4185656}"/>
              </a:ext>
            </a:extLst>
          </p:cNvPr>
          <p:cNvSpPr>
            <a:spLocks noGrp="1"/>
          </p:cNvSpPr>
          <p:nvPr>
            <p:ph type="sldNum" sz="quarter" idx="12"/>
          </p:nvPr>
        </p:nvSpPr>
        <p:spPr/>
        <p:txBody>
          <a:bodyPr/>
          <a:lstStyle/>
          <a:p>
            <a:fld id="{D57F1E4F-1CFF-5643-939E-02111984F565}" type="slidenum">
              <a:rPr lang="en-US" smtClean="0"/>
              <a:t>16</a:t>
            </a:fld>
            <a:endParaRPr lang="en-US" dirty="0"/>
          </a:p>
        </p:txBody>
      </p:sp>
      <p:pic>
        <p:nvPicPr>
          <p:cNvPr id="6" name="Picture 5">
            <a:extLst>
              <a:ext uri="{FF2B5EF4-FFF2-40B4-BE49-F238E27FC236}">
                <a16:creationId xmlns:a16="http://schemas.microsoft.com/office/drawing/2014/main" id="{9A85C805-F7FD-4602-A76F-6F04EC37ADC8}"/>
              </a:ext>
            </a:extLst>
          </p:cNvPr>
          <p:cNvPicPr>
            <a:picLocks noChangeAspect="1"/>
          </p:cNvPicPr>
          <p:nvPr/>
        </p:nvPicPr>
        <p:blipFill rotWithShape="1">
          <a:blip r:embed="rId3"/>
          <a:srcRect l="37500" t="29935" r="13750" b="12222"/>
          <a:stretch/>
        </p:blipFill>
        <p:spPr>
          <a:xfrm>
            <a:off x="2362200" y="1303935"/>
            <a:ext cx="7696200" cy="5136604"/>
          </a:xfrm>
          <a:prstGeom prst="rect">
            <a:avLst/>
          </a:prstGeom>
        </p:spPr>
      </p:pic>
    </p:spTree>
    <p:extLst>
      <p:ext uri="{BB962C8B-B14F-4D97-AF65-F5344CB8AC3E}">
        <p14:creationId xmlns:p14="http://schemas.microsoft.com/office/powerpoint/2010/main" val="291050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F73A-326A-43C9-8EF1-4D7DC4B64C08}"/>
              </a:ext>
            </a:extLst>
          </p:cNvPr>
          <p:cNvSpPr>
            <a:spLocks noGrp="1"/>
          </p:cNvSpPr>
          <p:nvPr>
            <p:ph type="title"/>
          </p:nvPr>
        </p:nvSpPr>
        <p:spPr/>
        <p:txBody>
          <a:bodyPr/>
          <a:lstStyle/>
          <a:p>
            <a:r>
              <a:rPr lang="en-US" dirty="0"/>
              <a:t>Charitable Giving For Churches</a:t>
            </a:r>
          </a:p>
        </p:txBody>
      </p:sp>
      <p:sp>
        <p:nvSpPr>
          <p:cNvPr id="3" name="Content Placeholder 2">
            <a:extLst>
              <a:ext uri="{FF2B5EF4-FFF2-40B4-BE49-F238E27FC236}">
                <a16:creationId xmlns:a16="http://schemas.microsoft.com/office/drawing/2014/main" id="{3E9D7DF1-EF27-4BD6-A4A7-525F986CCC53}"/>
              </a:ext>
            </a:extLst>
          </p:cNvPr>
          <p:cNvSpPr>
            <a:spLocks noGrp="1"/>
          </p:cNvSpPr>
          <p:nvPr>
            <p:ph idx="1"/>
          </p:nvPr>
        </p:nvSpPr>
        <p:spPr>
          <a:xfrm>
            <a:off x="1832583" y="1524000"/>
            <a:ext cx="8526834" cy="5033682"/>
          </a:xfrm>
        </p:spPr>
        <p:txBody>
          <a:bodyPr>
            <a:normAutofit/>
          </a:bodyPr>
          <a:lstStyle/>
          <a:p>
            <a:r>
              <a:rPr lang="en-US" dirty="0">
                <a:solidFill>
                  <a:schemeClr val="bg1"/>
                </a:solidFill>
              </a:rPr>
              <a:t>Giving to religion has consistently remained America’s single largest recipient</a:t>
            </a:r>
          </a:p>
          <a:p>
            <a:r>
              <a:rPr lang="en-US" dirty="0">
                <a:solidFill>
                  <a:schemeClr val="bg1"/>
                </a:solidFill>
              </a:rPr>
              <a:t>49% of all church giving transactions are made with a card</a:t>
            </a:r>
          </a:p>
          <a:p>
            <a:r>
              <a:rPr lang="en-US" dirty="0">
                <a:solidFill>
                  <a:schemeClr val="bg1"/>
                </a:solidFill>
              </a:rPr>
              <a:t>60% are willing to give to their church digitally</a:t>
            </a:r>
          </a:p>
          <a:p>
            <a:r>
              <a:rPr lang="en-US" dirty="0">
                <a:solidFill>
                  <a:schemeClr val="bg1"/>
                </a:solidFill>
              </a:rPr>
              <a:t>Churches that accept online giving increase overall donations by 32%</a:t>
            </a: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marL="0" indent="0">
              <a:buNone/>
            </a:pPr>
            <a:r>
              <a:rPr lang="en-US" sz="1050" dirty="0">
                <a:solidFill>
                  <a:schemeClr val="bg1"/>
                </a:solidFill>
              </a:rPr>
              <a:t>Source: nonprofitsource.com</a:t>
            </a:r>
          </a:p>
          <a:p>
            <a:pPr marL="0" indent="0">
              <a:buNone/>
            </a:pPr>
            <a:endParaRPr lang="en-US" dirty="0">
              <a:solidFill>
                <a:schemeClr val="bg1"/>
              </a:solidFill>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id="{EC5010F4-3262-4A3C-8087-2610F090A9FF}"/>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037157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7DAF-A02E-4E83-821E-18CE208E91BC}"/>
              </a:ext>
            </a:extLst>
          </p:cNvPr>
          <p:cNvSpPr>
            <a:spLocks noGrp="1"/>
          </p:cNvSpPr>
          <p:nvPr>
            <p:ph type="title"/>
          </p:nvPr>
        </p:nvSpPr>
        <p:spPr>
          <a:xfrm>
            <a:off x="2599955" y="2514600"/>
            <a:ext cx="8526834" cy="1400530"/>
          </a:xfrm>
        </p:spPr>
        <p:txBody>
          <a:bodyPr/>
          <a:lstStyle/>
          <a:p>
            <a:r>
              <a:rPr lang="en-US" dirty="0"/>
              <a:t>Investment Opportunities</a:t>
            </a:r>
          </a:p>
        </p:txBody>
      </p:sp>
      <p:sp>
        <p:nvSpPr>
          <p:cNvPr id="4" name="Slide Number Placeholder 3">
            <a:extLst>
              <a:ext uri="{FF2B5EF4-FFF2-40B4-BE49-F238E27FC236}">
                <a16:creationId xmlns:a16="http://schemas.microsoft.com/office/drawing/2014/main" id="{1A6E3D7A-1AA9-4F31-BF92-D1CF80BBEE73}"/>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38078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6451-01CB-4C93-9430-1E04284936F1}"/>
              </a:ext>
            </a:extLst>
          </p:cNvPr>
          <p:cNvSpPr>
            <a:spLocks noGrp="1"/>
          </p:cNvSpPr>
          <p:nvPr>
            <p:ph type="title"/>
          </p:nvPr>
        </p:nvSpPr>
        <p:spPr/>
        <p:txBody>
          <a:bodyPr/>
          <a:lstStyle/>
          <a:p>
            <a:r>
              <a:rPr lang="en-US" dirty="0"/>
              <a:t>Investment Opportunity</a:t>
            </a:r>
          </a:p>
        </p:txBody>
      </p:sp>
      <p:sp>
        <p:nvSpPr>
          <p:cNvPr id="3" name="Content Placeholder 2">
            <a:extLst>
              <a:ext uri="{FF2B5EF4-FFF2-40B4-BE49-F238E27FC236}">
                <a16:creationId xmlns:a16="http://schemas.microsoft.com/office/drawing/2014/main" id="{84252A0D-C9B0-4C56-86F0-F0E71EA00CAD}"/>
              </a:ext>
            </a:extLst>
          </p:cNvPr>
          <p:cNvSpPr>
            <a:spLocks noGrp="1"/>
          </p:cNvSpPr>
          <p:nvPr>
            <p:ph idx="1"/>
          </p:nvPr>
        </p:nvSpPr>
        <p:spPr>
          <a:xfrm>
            <a:off x="1523019" y="1219200"/>
            <a:ext cx="8526834" cy="5029199"/>
          </a:xfrm>
        </p:spPr>
        <p:txBody>
          <a:bodyPr/>
          <a:lstStyle/>
          <a:p>
            <a:r>
              <a:rPr lang="en-US" dirty="0">
                <a:solidFill>
                  <a:schemeClr val="bg1"/>
                </a:solidFill>
              </a:rPr>
              <a:t>Participating Fund</a:t>
            </a:r>
          </a:p>
          <a:p>
            <a:pPr lvl="1"/>
            <a:r>
              <a:rPr lang="en-US" dirty="0">
                <a:solidFill>
                  <a:schemeClr val="bg1"/>
                </a:solidFill>
              </a:rPr>
              <a:t>Longer term dollars with minimum time horizon of 5 to 7 years. </a:t>
            </a:r>
          </a:p>
          <a:p>
            <a:pPr lvl="1"/>
            <a:r>
              <a:rPr lang="en-US" dirty="0">
                <a:solidFill>
                  <a:schemeClr val="bg1"/>
                </a:solidFill>
              </a:rPr>
              <a:t>Subject to market fluctuation.</a:t>
            </a:r>
          </a:p>
          <a:p>
            <a:pPr lvl="1"/>
            <a:r>
              <a:rPr lang="en-US" dirty="0">
                <a:solidFill>
                  <a:schemeClr val="bg1"/>
                </a:solidFill>
              </a:rPr>
              <a:t>Endowment funds, such as maintenance</a:t>
            </a:r>
          </a:p>
          <a:p>
            <a:r>
              <a:rPr lang="en-US" dirty="0">
                <a:solidFill>
                  <a:schemeClr val="bg1"/>
                </a:solidFill>
              </a:rPr>
              <a:t>***New**** Income Fund – coming soon</a:t>
            </a:r>
          </a:p>
          <a:p>
            <a:pPr lvl="1"/>
            <a:r>
              <a:rPr lang="en-US" dirty="0">
                <a:solidFill>
                  <a:schemeClr val="bg1"/>
                </a:solidFill>
              </a:rPr>
              <a:t>Designed for cash funds that should not be open to market risk:</a:t>
            </a:r>
          </a:p>
          <a:p>
            <a:pPr lvl="2"/>
            <a:r>
              <a:rPr lang="en-US" dirty="0">
                <a:solidFill>
                  <a:schemeClr val="bg1"/>
                </a:solidFill>
              </a:rPr>
              <a:t>Capital Campaign dollars</a:t>
            </a:r>
          </a:p>
          <a:p>
            <a:pPr lvl="2"/>
            <a:r>
              <a:rPr lang="en-US" dirty="0">
                <a:solidFill>
                  <a:schemeClr val="bg1"/>
                </a:solidFill>
              </a:rPr>
              <a:t>Savings that will be held longer than 6 months</a:t>
            </a:r>
          </a:p>
          <a:p>
            <a:pPr lvl="1"/>
            <a:r>
              <a:rPr lang="en-US" dirty="0">
                <a:solidFill>
                  <a:schemeClr val="bg1"/>
                </a:solidFill>
              </a:rPr>
              <a:t>Return is based on Fed Funds Target – 25bps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C31F3788-1881-406D-A1F8-CA1634E20AEB}"/>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146007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7A8F-D699-4303-ADCE-D693283F7AF2}"/>
              </a:ext>
            </a:extLst>
          </p:cNvPr>
          <p:cNvSpPr>
            <a:spLocks noGrp="1"/>
          </p:cNvSpPr>
          <p:nvPr>
            <p:ph type="title"/>
          </p:nvPr>
        </p:nvSpPr>
        <p:spPr>
          <a:xfrm>
            <a:off x="1552574" y="447675"/>
            <a:ext cx="8498259" cy="1405573"/>
          </a:xfrm>
        </p:spPr>
        <p:txBody>
          <a:bodyPr/>
          <a:lstStyle/>
          <a:p>
            <a:r>
              <a:rPr lang="en-US" dirty="0"/>
              <a:t>Essential Topics in Parish Finance</a:t>
            </a:r>
          </a:p>
        </p:txBody>
      </p:sp>
      <p:sp>
        <p:nvSpPr>
          <p:cNvPr id="3" name="Content Placeholder 2">
            <a:extLst>
              <a:ext uri="{FF2B5EF4-FFF2-40B4-BE49-F238E27FC236}">
                <a16:creationId xmlns:a16="http://schemas.microsoft.com/office/drawing/2014/main" id="{8863A03E-EC7B-4409-B4B2-C27D19E05F53}"/>
              </a:ext>
            </a:extLst>
          </p:cNvPr>
          <p:cNvSpPr>
            <a:spLocks noGrp="1"/>
          </p:cNvSpPr>
          <p:nvPr>
            <p:ph idx="1"/>
          </p:nvPr>
        </p:nvSpPr>
        <p:spPr>
          <a:xfrm>
            <a:off x="1832583" y="2662519"/>
            <a:ext cx="8526834" cy="4195481"/>
          </a:xfrm>
        </p:spPr>
        <p:txBody>
          <a:bodyPr>
            <a:normAutofit/>
          </a:bodyPr>
          <a:lstStyle/>
          <a:p>
            <a:r>
              <a:rPr lang="en-US" dirty="0">
                <a:solidFill>
                  <a:schemeClr val="bg2">
                    <a:lumMod val="50000"/>
                  </a:schemeClr>
                </a:solidFill>
              </a:rPr>
              <a:t>Financial Role </a:t>
            </a:r>
            <a:r>
              <a:rPr lang="en-US" dirty="0">
                <a:solidFill>
                  <a:schemeClr val="bg1"/>
                </a:solidFill>
              </a:rPr>
              <a:t>of Vestry</a:t>
            </a:r>
          </a:p>
          <a:p>
            <a:r>
              <a:rPr lang="en-US" dirty="0">
                <a:solidFill>
                  <a:schemeClr val="bg2">
                    <a:lumMod val="50000"/>
                  </a:schemeClr>
                </a:solidFill>
              </a:rPr>
              <a:t>Internal Controls</a:t>
            </a:r>
          </a:p>
          <a:p>
            <a:r>
              <a:rPr lang="en-US" dirty="0">
                <a:solidFill>
                  <a:schemeClr val="bg2">
                    <a:lumMod val="50000"/>
                  </a:schemeClr>
                </a:solidFill>
              </a:rPr>
              <a:t>Banking</a:t>
            </a:r>
          </a:p>
          <a:p>
            <a:r>
              <a:rPr lang="en-US" dirty="0">
                <a:solidFill>
                  <a:schemeClr val="bg2">
                    <a:lumMod val="50000"/>
                  </a:schemeClr>
                </a:solidFill>
              </a:rPr>
              <a:t>Risk Management</a:t>
            </a:r>
          </a:p>
          <a:p>
            <a:r>
              <a:rPr lang="en-US" dirty="0">
                <a:solidFill>
                  <a:schemeClr val="bg2">
                    <a:lumMod val="50000"/>
                  </a:schemeClr>
                </a:solidFill>
              </a:rPr>
              <a:t>Property</a:t>
            </a:r>
          </a:p>
          <a:p>
            <a:r>
              <a:rPr lang="en-US" dirty="0">
                <a:solidFill>
                  <a:schemeClr val="bg2">
                    <a:lumMod val="50000"/>
                  </a:schemeClr>
                </a:solidFill>
              </a:rPr>
              <a:t>Resources</a:t>
            </a:r>
          </a:p>
          <a:p>
            <a:endParaRPr lang="en-US" dirty="0">
              <a:solidFill>
                <a:schemeClr val="bg2">
                  <a:lumMod val="50000"/>
                </a:schemeClr>
              </a:solidFill>
            </a:endParaRPr>
          </a:p>
          <a:p>
            <a:endParaRPr lang="en-US" dirty="0">
              <a:solidFill>
                <a:schemeClr val="bg2">
                  <a:lumMod val="50000"/>
                </a:schemeClr>
              </a:solidFill>
            </a:endParaRPr>
          </a:p>
          <a:p>
            <a:endParaRPr lang="en-US" dirty="0">
              <a:solidFill>
                <a:schemeClr val="bg2">
                  <a:lumMod val="50000"/>
                </a:schemeClr>
              </a:solidFill>
            </a:endParaRPr>
          </a:p>
          <a:p>
            <a:endParaRPr lang="en-US" dirty="0"/>
          </a:p>
        </p:txBody>
      </p:sp>
      <p:sp>
        <p:nvSpPr>
          <p:cNvPr id="4" name="Slide Number Placeholder 3">
            <a:extLst>
              <a:ext uri="{FF2B5EF4-FFF2-40B4-BE49-F238E27FC236}">
                <a16:creationId xmlns:a16="http://schemas.microsoft.com/office/drawing/2014/main" id="{9141A14A-878B-4A73-88E3-E272964ECA87}"/>
              </a:ext>
            </a:extLst>
          </p:cNvPr>
          <p:cNvSpPr>
            <a:spLocks noGrp="1"/>
          </p:cNvSpPr>
          <p:nvPr>
            <p:ph type="sldNum" sz="quarter" idx="12"/>
          </p:nvPr>
        </p:nvSpPr>
        <p:spPr/>
        <p:txBody>
          <a:bodyPr/>
          <a:lstStyle/>
          <a:p>
            <a:fld id="{D57F1E4F-1CFF-5643-939E-02111984F565}" type="slidenum">
              <a:rPr lang="en-US" smtClean="0"/>
              <a:t>2</a:t>
            </a:fld>
            <a:endParaRPr lang="en-US" dirty="0"/>
          </a:p>
        </p:txBody>
      </p:sp>
      <p:sp>
        <p:nvSpPr>
          <p:cNvPr id="5" name="TextBox 4">
            <a:extLst>
              <a:ext uri="{FF2B5EF4-FFF2-40B4-BE49-F238E27FC236}">
                <a16:creationId xmlns:a16="http://schemas.microsoft.com/office/drawing/2014/main" id="{4BD7920D-CC7F-4459-B11B-52BE81558686}"/>
              </a:ext>
            </a:extLst>
          </p:cNvPr>
          <p:cNvSpPr txBox="1"/>
          <p:nvPr/>
        </p:nvSpPr>
        <p:spPr>
          <a:xfrm>
            <a:off x="1639889" y="1462190"/>
            <a:ext cx="9906000" cy="1200329"/>
          </a:xfrm>
          <a:prstGeom prst="rect">
            <a:avLst/>
          </a:prstGeom>
          <a:noFill/>
        </p:spPr>
        <p:txBody>
          <a:bodyPr wrap="square" rtlCol="0">
            <a:spAutoFit/>
          </a:bodyPr>
          <a:lstStyle/>
          <a:p>
            <a:r>
              <a:rPr lang="en-US" dirty="0">
                <a:solidFill>
                  <a:schemeClr val="bg1"/>
                </a:solidFill>
              </a:rPr>
              <a:t>For I know the plans I have for you Declares the Lord, plans to prosper you and not to harm you, plans to give you hope and a future					</a:t>
            </a:r>
          </a:p>
          <a:p>
            <a:r>
              <a:rPr lang="en-US" dirty="0">
                <a:solidFill>
                  <a:schemeClr val="bg1"/>
                </a:solidFill>
              </a:rPr>
              <a:t>																	-Jeremiah 29:11</a:t>
            </a:r>
          </a:p>
          <a:p>
            <a:r>
              <a:rPr lang="en-US" dirty="0">
                <a:solidFill>
                  <a:schemeClr val="bg1"/>
                </a:solidFill>
              </a:rPr>
              <a:t>																		</a:t>
            </a:r>
          </a:p>
        </p:txBody>
      </p:sp>
    </p:spTree>
    <p:extLst>
      <p:ext uri="{BB962C8B-B14F-4D97-AF65-F5344CB8AC3E}">
        <p14:creationId xmlns:p14="http://schemas.microsoft.com/office/powerpoint/2010/main" val="104828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1557-E498-4883-BEEB-B5AF0B21E83F}"/>
              </a:ext>
            </a:extLst>
          </p:cNvPr>
          <p:cNvSpPr>
            <a:spLocks noGrp="1"/>
          </p:cNvSpPr>
          <p:nvPr>
            <p:ph type="title"/>
          </p:nvPr>
        </p:nvSpPr>
        <p:spPr/>
        <p:txBody>
          <a:bodyPr/>
          <a:lstStyle/>
          <a:p>
            <a:r>
              <a:rPr lang="en-US" dirty="0"/>
              <a:t>Participating Fund</a:t>
            </a:r>
          </a:p>
        </p:txBody>
      </p:sp>
      <p:sp>
        <p:nvSpPr>
          <p:cNvPr id="4" name="Slide Number Placeholder 3">
            <a:extLst>
              <a:ext uri="{FF2B5EF4-FFF2-40B4-BE49-F238E27FC236}">
                <a16:creationId xmlns:a16="http://schemas.microsoft.com/office/drawing/2014/main" id="{4D0D86F6-F8AB-4BBD-B4BE-AA1894C58110}"/>
              </a:ext>
            </a:extLst>
          </p:cNvPr>
          <p:cNvSpPr>
            <a:spLocks noGrp="1"/>
          </p:cNvSpPr>
          <p:nvPr>
            <p:ph type="sldNum" sz="quarter" idx="12"/>
          </p:nvPr>
        </p:nvSpPr>
        <p:spPr/>
        <p:txBody>
          <a:bodyPr/>
          <a:lstStyle/>
          <a:p>
            <a:fld id="{D57F1E4F-1CFF-5643-939E-02111984F565}" type="slidenum">
              <a:rPr lang="en-US" smtClean="0"/>
              <a:t>20</a:t>
            </a:fld>
            <a:endParaRPr lang="en-US" dirty="0"/>
          </a:p>
        </p:txBody>
      </p:sp>
      <p:pic>
        <p:nvPicPr>
          <p:cNvPr id="6" name="Picture 5" descr="A picture containing device&#10;&#10;Description automatically generated">
            <a:extLst>
              <a:ext uri="{FF2B5EF4-FFF2-40B4-BE49-F238E27FC236}">
                <a16:creationId xmlns:a16="http://schemas.microsoft.com/office/drawing/2014/main" id="{F9F35CB7-FAB4-41D2-AD30-AE1D8961C2EF}"/>
              </a:ext>
            </a:extLst>
          </p:cNvPr>
          <p:cNvPicPr>
            <a:picLocks noChangeAspect="1"/>
          </p:cNvPicPr>
          <p:nvPr/>
        </p:nvPicPr>
        <p:blipFill>
          <a:blip r:embed="rId3"/>
          <a:stretch>
            <a:fillRect/>
          </a:stretch>
        </p:blipFill>
        <p:spPr>
          <a:xfrm>
            <a:off x="2413007" y="1616145"/>
            <a:ext cx="7365986" cy="3625709"/>
          </a:xfrm>
          <a:prstGeom prst="rect">
            <a:avLst/>
          </a:prstGeom>
        </p:spPr>
      </p:pic>
    </p:spTree>
    <p:extLst>
      <p:ext uri="{BB962C8B-B14F-4D97-AF65-F5344CB8AC3E}">
        <p14:creationId xmlns:p14="http://schemas.microsoft.com/office/powerpoint/2010/main" val="2847811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BB00-314B-4E6E-9A91-415953217A8A}"/>
              </a:ext>
            </a:extLst>
          </p:cNvPr>
          <p:cNvSpPr>
            <a:spLocks noGrp="1"/>
          </p:cNvSpPr>
          <p:nvPr>
            <p:ph type="title"/>
          </p:nvPr>
        </p:nvSpPr>
        <p:spPr/>
        <p:txBody>
          <a:bodyPr/>
          <a:lstStyle/>
          <a:p>
            <a:r>
              <a:rPr lang="en-US" sz="3600" dirty="0"/>
              <a:t>Participating Funds Historic Performance</a:t>
            </a:r>
          </a:p>
        </p:txBody>
      </p:sp>
      <p:sp>
        <p:nvSpPr>
          <p:cNvPr id="3" name="Content Placeholder 2">
            <a:extLst>
              <a:ext uri="{FF2B5EF4-FFF2-40B4-BE49-F238E27FC236}">
                <a16:creationId xmlns:a16="http://schemas.microsoft.com/office/drawing/2014/main" id="{FC36C4BE-4D84-4A8D-A6C3-B8696A602175}"/>
              </a:ext>
            </a:extLst>
          </p:cNvPr>
          <p:cNvSpPr>
            <a:spLocks noGrp="1"/>
          </p:cNvSpPr>
          <p:nvPr>
            <p:ph idx="1"/>
          </p:nvPr>
        </p:nvSpPr>
        <p:spPr>
          <a:xfrm>
            <a:off x="1828800" y="6098241"/>
            <a:ext cx="5563581" cy="614082"/>
          </a:xfrm>
        </p:spPr>
        <p:txBody>
          <a:bodyPr>
            <a:normAutofit fontScale="92500"/>
          </a:bodyPr>
          <a:lstStyle/>
          <a:p>
            <a:pPr marL="0" indent="0">
              <a:buNone/>
            </a:pPr>
            <a:r>
              <a:rPr lang="en-US" sz="1100" dirty="0">
                <a:solidFill>
                  <a:schemeClr val="bg1"/>
                </a:solidFill>
              </a:rPr>
              <a:t>* Year to Date through June 30, 2019	</a:t>
            </a:r>
          </a:p>
          <a:p>
            <a:pPr marL="0" indent="0">
              <a:buNone/>
            </a:pPr>
            <a:r>
              <a:rPr lang="en-US" sz="1100" dirty="0">
                <a:solidFill>
                  <a:schemeClr val="bg1"/>
                </a:solidFill>
              </a:rPr>
              <a:t>** Benchmark Index = custom blend of major indices based on current asset allocation 	</a:t>
            </a:r>
          </a:p>
          <a:p>
            <a:endParaRPr lang="en-US" sz="1100" dirty="0">
              <a:solidFill>
                <a:schemeClr val="bg1"/>
              </a:solidFill>
            </a:endParaRPr>
          </a:p>
        </p:txBody>
      </p:sp>
      <p:sp>
        <p:nvSpPr>
          <p:cNvPr id="4" name="Slide Number Placeholder 3">
            <a:extLst>
              <a:ext uri="{FF2B5EF4-FFF2-40B4-BE49-F238E27FC236}">
                <a16:creationId xmlns:a16="http://schemas.microsoft.com/office/drawing/2014/main" id="{CFDCCB3E-C5A8-49D4-9589-C0A47028B44B}"/>
              </a:ext>
            </a:extLst>
          </p:cNvPr>
          <p:cNvSpPr>
            <a:spLocks noGrp="1"/>
          </p:cNvSpPr>
          <p:nvPr>
            <p:ph type="sldNum" sz="quarter" idx="12"/>
          </p:nvPr>
        </p:nvSpPr>
        <p:spPr/>
        <p:txBody>
          <a:bodyPr/>
          <a:lstStyle/>
          <a:p>
            <a:fld id="{D57F1E4F-1CFF-5643-939E-02111984F565}" type="slidenum">
              <a:rPr lang="en-US" smtClean="0"/>
              <a:t>21</a:t>
            </a:fld>
            <a:endParaRPr lang="en-US" dirty="0"/>
          </a:p>
        </p:txBody>
      </p:sp>
      <p:graphicFrame>
        <p:nvGraphicFramePr>
          <p:cNvPr id="6" name="Table 5">
            <a:extLst>
              <a:ext uri="{FF2B5EF4-FFF2-40B4-BE49-F238E27FC236}">
                <a16:creationId xmlns:a16="http://schemas.microsoft.com/office/drawing/2014/main" id="{CA6AB9A6-37ED-4BDD-83F0-82FF159DD263}"/>
              </a:ext>
            </a:extLst>
          </p:cNvPr>
          <p:cNvGraphicFramePr>
            <a:graphicFrameLocks noGrp="1"/>
          </p:cNvGraphicFramePr>
          <p:nvPr>
            <p:extLst>
              <p:ext uri="{D42A27DB-BD31-4B8C-83A1-F6EECF244321}">
                <p14:modId xmlns:p14="http://schemas.microsoft.com/office/powerpoint/2010/main" val="3643155681"/>
              </p:ext>
            </p:extLst>
          </p:nvPr>
        </p:nvGraphicFramePr>
        <p:xfrm>
          <a:off x="2819400" y="1447800"/>
          <a:ext cx="6324600" cy="3938964"/>
        </p:xfrm>
        <a:graphic>
          <a:graphicData uri="http://schemas.openxmlformats.org/drawingml/2006/table">
            <a:tbl>
              <a:tblPr/>
              <a:tblGrid>
                <a:gridCol w="1149929">
                  <a:extLst>
                    <a:ext uri="{9D8B030D-6E8A-4147-A177-3AD203B41FA5}">
                      <a16:colId xmlns:a16="http://schemas.microsoft.com/office/drawing/2014/main" val="2692149414"/>
                    </a:ext>
                  </a:extLst>
                </a:gridCol>
                <a:gridCol w="263525">
                  <a:extLst>
                    <a:ext uri="{9D8B030D-6E8A-4147-A177-3AD203B41FA5}">
                      <a16:colId xmlns:a16="http://schemas.microsoft.com/office/drawing/2014/main" val="1100762030"/>
                    </a:ext>
                  </a:extLst>
                </a:gridCol>
                <a:gridCol w="2275895">
                  <a:extLst>
                    <a:ext uri="{9D8B030D-6E8A-4147-A177-3AD203B41FA5}">
                      <a16:colId xmlns:a16="http://schemas.microsoft.com/office/drawing/2014/main" val="3727139173"/>
                    </a:ext>
                  </a:extLst>
                </a:gridCol>
                <a:gridCol w="119785">
                  <a:extLst>
                    <a:ext uri="{9D8B030D-6E8A-4147-A177-3AD203B41FA5}">
                      <a16:colId xmlns:a16="http://schemas.microsoft.com/office/drawing/2014/main" val="1807557142"/>
                    </a:ext>
                  </a:extLst>
                </a:gridCol>
                <a:gridCol w="2515466">
                  <a:extLst>
                    <a:ext uri="{9D8B030D-6E8A-4147-A177-3AD203B41FA5}">
                      <a16:colId xmlns:a16="http://schemas.microsoft.com/office/drawing/2014/main" val="47109033"/>
                    </a:ext>
                  </a:extLst>
                </a:gridCol>
              </a:tblGrid>
              <a:tr h="328247">
                <a:tc>
                  <a:txBody>
                    <a:bodyPr/>
                    <a:lstStyle/>
                    <a:p>
                      <a:pPr algn="ctr" fontAlgn="b"/>
                      <a:r>
                        <a:rPr lang="en-US" sz="2000" b="1" i="0" u="sng" strike="noStrike">
                          <a:solidFill>
                            <a:srgbClr val="000000"/>
                          </a:solidFill>
                          <a:effectLst/>
                          <a:latin typeface="Calibri" panose="020F0502020204030204" pitchFamily="34" charset="0"/>
                        </a:rPr>
                        <a:t>Year</a:t>
                      </a:r>
                    </a:p>
                  </a:txBody>
                  <a:tcPr marL="7620" marR="7620" marT="7620" marB="0" anchor="b">
                    <a:lnL>
                      <a:noFill/>
                    </a:lnL>
                    <a:lnR>
                      <a:noFill/>
                    </a:lnR>
                    <a:lnT>
                      <a:noFill/>
                    </a:lnT>
                    <a:lnB>
                      <a:noFill/>
                    </a:lnB>
                  </a:tcPr>
                </a:tc>
                <a:tc>
                  <a:txBody>
                    <a:bodyPr/>
                    <a:lstStyle/>
                    <a:p>
                      <a:pPr algn="ctr" fontAlgn="b"/>
                      <a:endParaRPr lang="en-US" sz="2000" b="1" i="0" u="sng"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1" i="0" u="sng" strike="noStrike">
                          <a:solidFill>
                            <a:srgbClr val="000000"/>
                          </a:solidFill>
                          <a:effectLst/>
                          <a:latin typeface="Calibri" panose="020F0502020204030204" pitchFamily="34" charset="0"/>
                        </a:rPr>
                        <a:t>Participating Funds</a:t>
                      </a:r>
                    </a:p>
                  </a:txBody>
                  <a:tcPr marL="7620" marR="7620" marT="7620" marB="0" anchor="b">
                    <a:lnL>
                      <a:noFill/>
                    </a:lnL>
                    <a:lnR>
                      <a:noFill/>
                    </a:lnR>
                    <a:lnT>
                      <a:noFill/>
                    </a:lnT>
                    <a:lnB>
                      <a:noFill/>
                    </a:lnB>
                  </a:tcPr>
                </a:tc>
                <a:tc>
                  <a:txBody>
                    <a:bodyPr/>
                    <a:lstStyle/>
                    <a:p>
                      <a:pPr algn="ctr" fontAlgn="b"/>
                      <a:endParaRPr lang="en-US" sz="2000" b="1" i="0" u="sng"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1" i="0" u="sng" strike="noStrike" dirty="0">
                          <a:solidFill>
                            <a:srgbClr val="000000"/>
                          </a:solidFill>
                          <a:effectLst/>
                          <a:latin typeface="Calibri" panose="020F0502020204030204" pitchFamily="34" charset="0"/>
                        </a:rPr>
                        <a:t>Benchmark Index</a:t>
                      </a:r>
                      <a:r>
                        <a:rPr lang="en-US" sz="1600" b="0" i="0" u="sng" strike="noStrike" dirty="0">
                          <a:solidFill>
                            <a:srgbClr val="000000"/>
                          </a:solidFill>
                          <a:effectLst/>
                          <a:latin typeface="Calibri" panose="020F0502020204030204" pitchFamily="34" charset="0"/>
                        </a:rPr>
                        <a:t>**</a:t>
                      </a:r>
                      <a:endParaRPr lang="en-US" sz="2000" b="0" i="0" u="sng"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910396140"/>
                  </a:ext>
                </a:extLst>
              </a:tr>
              <a:tr h="328247">
                <a:tc>
                  <a:txBody>
                    <a:bodyPr/>
                    <a:lstStyle/>
                    <a:p>
                      <a:pPr algn="ctr" fontAlgn="b"/>
                      <a:r>
                        <a:rPr lang="en-US" sz="2000" b="0" i="0" u="none" strike="noStrike" dirty="0">
                          <a:solidFill>
                            <a:srgbClr val="000000"/>
                          </a:solidFill>
                          <a:effectLst/>
                          <a:latin typeface="Calibri" panose="020F0502020204030204" pitchFamily="34" charset="0"/>
                        </a:rPr>
                        <a:t>2009</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19.48%</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18.25%</a:t>
                      </a:r>
                    </a:p>
                  </a:txBody>
                  <a:tcPr marL="7620" marR="7620" marT="7620" marB="0" anchor="b">
                    <a:lnL>
                      <a:noFill/>
                    </a:lnL>
                    <a:lnR>
                      <a:noFill/>
                    </a:lnR>
                    <a:lnT>
                      <a:noFill/>
                    </a:lnT>
                    <a:lnB>
                      <a:noFill/>
                    </a:lnB>
                  </a:tcPr>
                </a:tc>
                <a:extLst>
                  <a:ext uri="{0D108BD9-81ED-4DB2-BD59-A6C34878D82A}">
                    <a16:rowId xmlns:a16="http://schemas.microsoft.com/office/drawing/2014/main" val="1168281844"/>
                  </a:ext>
                </a:extLst>
              </a:tr>
              <a:tr h="328247">
                <a:tc>
                  <a:txBody>
                    <a:bodyPr/>
                    <a:lstStyle/>
                    <a:p>
                      <a:pPr algn="ctr" fontAlgn="b"/>
                      <a:r>
                        <a:rPr lang="en-US" sz="2000" b="0" i="0" u="none" strike="noStrike" dirty="0">
                          <a:solidFill>
                            <a:srgbClr val="000000"/>
                          </a:solidFill>
                          <a:effectLst/>
                          <a:latin typeface="Calibri" panose="020F0502020204030204" pitchFamily="34" charset="0"/>
                        </a:rPr>
                        <a:t>2010</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6.80%</a:t>
                      </a:r>
                    </a:p>
                  </a:txBody>
                  <a:tcPr marL="7620" marR="7620" marT="7620" marB="0" anchor="b">
                    <a:lnL>
                      <a:noFill/>
                    </a:lnL>
                    <a:lnR>
                      <a:noFill/>
                    </a:lnR>
                    <a:lnT>
                      <a:noFill/>
                    </a:lnT>
                    <a:lnB>
                      <a:noFill/>
                    </a:lnB>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9.33%</a:t>
                      </a:r>
                    </a:p>
                  </a:txBody>
                  <a:tcPr marL="7620" marR="7620" marT="7620" marB="0" anchor="b">
                    <a:lnL>
                      <a:noFill/>
                    </a:lnL>
                    <a:lnR>
                      <a:noFill/>
                    </a:lnR>
                    <a:lnT>
                      <a:noFill/>
                    </a:lnT>
                    <a:lnB>
                      <a:noFill/>
                    </a:lnB>
                  </a:tcPr>
                </a:tc>
                <a:extLst>
                  <a:ext uri="{0D108BD9-81ED-4DB2-BD59-A6C34878D82A}">
                    <a16:rowId xmlns:a16="http://schemas.microsoft.com/office/drawing/2014/main" val="4098031747"/>
                  </a:ext>
                </a:extLst>
              </a:tr>
              <a:tr h="328247">
                <a:tc>
                  <a:txBody>
                    <a:bodyPr/>
                    <a:lstStyle/>
                    <a:p>
                      <a:pPr algn="ctr" fontAlgn="b"/>
                      <a:r>
                        <a:rPr lang="en-US" sz="2000" b="0" i="0" u="none" strike="noStrike" dirty="0">
                          <a:solidFill>
                            <a:srgbClr val="000000"/>
                          </a:solidFill>
                          <a:effectLst/>
                          <a:latin typeface="Calibri" panose="020F0502020204030204" pitchFamily="34" charset="0"/>
                        </a:rPr>
                        <a:t>2011</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-3.70%</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-0.28%</a:t>
                      </a:r>
                    </a:p>
                  </a:txBody>
                  <a:tcPr marL="7620" marR="7620" marT="7620" marB="0" anchor="b">
                    <a:lnL>
                      <a:noFill/>
                    </a:lnL>
                    <a:lnR>
                      <a:noFill/>
                    </a:lnR>
                    <a:lnT>
                      <a:noFill/>
                    </a:lnT>
                    <a:lnB>
                      <a:noFill/>
                    </a:lnB>
                  </a:tcPr>
                </a:tc>
                <a:extLst>
                  <a:ext uri="{0D108BD9-81ED-4DB2-BD59-A6C34878D82A}">
                    <a16:rowId xmlns:a16="http://schemas.microsoft.com/office/drawing/2014/main" val="2912767336"/>
                  </a:ext>
                </a:extLst>
              </a:tr>
              <a:tr h="328247">
                <a:tc>
                  <a:txBody>
                    <a:bodyPr/>
                    <a:lstStyle/>
                    <a:p>
                      <a:pPr algn="ctr" fontAlgn="b"/>
                      <a:r>
                        <a:rPr lang="en-US" sz="2000" b="0" i="0" u="none" strike="noStrike" dirty="0">
                          <a:solidFill>
                            <a:srgbClr val="000000"/>
                          </a:solidFill>
                          <a:effectLst/>
                          <a:latin typeface="Calibri" panose="020F0502020204030204" pitchFamily="34" charset="0"/>
                        </a:rPr>
                        <a:t>2012</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8.64%</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10.07%</a:t>
                      </a:r>
                    </a:p>
                  </a:txBody>
                  <a:tcPr marL="7620" marR="7620" marT="7620" marB="0" anchor="b">
                    <a:lnL>
                      <a:noFill/>
                    </a:lnL>
                    <a:lnR>
                      <a:noFill/>
                    </a:lnR>
                    <a:lnT>
                      <a:noFill/>
                    </a:lnT>
                    <a:lnB>
                      <a:noFill/>
                    </a:lnB>
                  </a:tcPr>
                </a:tc>
                <a:extLst>
                  <a:ext uri="{0D108BD9-81ED-4DB2-BD59-A6C34878D82A}">
                    <a16:rowId xmlns:a16="http://schemas.microsoft.com/office/drawing/2014/main" val="3721180142"/>
                  </a:ext>
                </a:extLst>
              </a:tr>
              <a:tr h="328247">
                <a:tc>
                  <a:txBody>
                    <a:bodyPr/>
                    <a:lstStyle/>
                    <a:p>
                      <a:pPr algn="ctr" fontAlgn="b"/>
                      <a:r>
                        <a:rPr lang="en-US" sz="2000" b="0" i="0" u="none" strike="noStrike" dirty="0">
                          <a:solidFill>
                            <a:srgbClr val="000000"/>
                          </a:solidFill>
                          <a:effectLst/>
                          <a:latin typeface="Calibri" panose="020F0502020204030204" pitchFamily="34" charset="0"/>
                        </a:rPr>
                        <a:t>2013</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1.35%</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8.08%</a:t>
                      </a:r>
                    </a:p>
                  </a:txBody>
                  <a:tcPr marL="7620" marR="7620" marT="7620" marB="0" anchor="b">
                    <a:lnL>
                      <a:noFill/>
                    </a:lnL>
                    <a:lnR>
                      <a:noFill/>
                    </a:lnR>
                    <a:lnT>
                      <a:noFill/>
                    </a:lnT>
                    <a:lnB>
                      <a:noFill/>
                    </a:lnB>
                  </a:tcPr>
                </a:tc>
                <a:extLst>
                  <a:ext uri="{0D108BD9-81ED-4DB2-BD59-A6C34878D82A}">
                    <a16:rowId xmlns:a16="http://schemas.microsoft.com/office/drawing/2014/main" val="2637272699"/>
                  </a:ext>
                </a:extLst>
              </a:tr>
              <a:tr h="328247">
                <a:tc>
                  <a:txBody>
                    <a:bodyPr/>
                    <a:lstStyle/>
                    <a:p>
                      <a:pPr algn="ctr" fontAlgn="b"/>
                      <a:r>
                        <a:rPr lang="en-US" sz="2000" b="0" i="0" u="none" strike="noStrike" dirty="0">
                          <a:solidFill>
                            <a:srgbClr val="000000"/>
                          </a:solidFill>
                          <a:effectLst/>
                          <a:latin typeface="Calibri" panose="020F0502020204030204" pitchFamily="34" charset="0"/>
                        </a:rPr>
                        <a:t>2014</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4.61%</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4.99%</a:t>
                      </a:r>
                    </a:p>
                  </a:txBody>
                  <a:tcPr marL="7620" marR="7620" marT="7620" marB="0" anchor="b">
                    <a:lnL>
                      <a:noFill/>
                    </a:lnL>
                    <a:lnR>
                      <a:noFill/>
                    </a:lnR>
                    <a:lnT>
                      <a:noFill/>
                    </a:lnT>
                    <a:lnB>
                      <a:noFill/>
                    </a:lnB>
                  </a:tcPr>
                </a:tc>
                <a:extLst>
                  <a:ext uri="{0D108BD9-81ED-4DB2-BD59-A6C34878D82A}">
                    <a16:rowId xmlns:a16="http://schemas.microsoft.com/office/drawing/2014/main" val="2650840404"/>
                  </a:ext>
                </a:extLst>
              </a:tr>
              <a:tr h="328247">
                <a:tc>
                  <a:txBody>
                    <a:bodyPr/>
                    <a:lstStyle/>
                    <a:p>
                      <a:pPr algn="ctr" fontAlgn="b"/>
                      <a:r>
                        <a:rPr lang="en-US" sz="2000" b="0" i="0" u="none" strike="noStrike" dirty="0">
                          <a:solidFill>
                            <a:srgbClr val="000000"/>
                          </a:solidFill>
                          <a:effectLst/>
                          <a:latin typeface="Calibri" panose="020F0502020204030204" pitchFamily="34" charset="0"/>
                        </a:rPr>
                        <a:t>2015</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-4.54%</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-4.33%</a:t>
                      </a:r>
                    </a:p>
                  </a:txBody>
                  <a:tcPr marL="7620" marR="7620" marT="7620" marB="0" anchor="b">
                    <a:lnL>
                      <a:noFill/>
                    </a:lnL>
                    <a:lnR>
                      <a:noFill/>
                    </a:lnR>
                    <a:lnT>
                      <a:noFill/>
                    </a:lnT>
                    <a:lnB>
                      <a:noFill/>
                    </a:lnB>
                  </a:tcPr>
                </a:tc>
                <a:extLst>
                  <a:ext uri="{0D108BD9-81ED-4DB2-BD59-A6C34878D82A}">
                    <a16:rowId xmlns:a16="http://schemas.microsoft.com/office/drawing/2014/main" val="3212828891"/>
                  </a:ext>
                </a:extLst>
              </a:tr>
              <a:tr h="328247">
                <a:tc>
                  <a:txBody>
                    <a:bodyPr/>
                    <a:lstStyle/>
                    <a:p>
                      <a:pPr algn="ctr" fontAlgn="b"/>
                      <a:r>
                        <a:rPr lang="en-US" sz="2000" b="0" i="0" u="none" strike="noStrike" dirty="0">
                          <a:solidFill>
                            <a:srgbClr val="000000"/>
                          </a:solidFill>
                          <a:effectLst/>
                          <a:latin typeface="Calibri" panose="020F0502020204030204" pitchFamily="34" charset="0"/>
                        </a:rPr>
                        <a:t>2016</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6.16%</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5.50%</a:t>
                      </a:r>
                    </a:p>
                  </a:txBody>
                  <a:tcPr marL="7620" marR="7620" marT="7620" marB="0" anchor="b">
                    <a:lnL>
                      <a:noFill/>
                    </a:lnL>
                    <a:lnR>
                      <a:noFill/>
                    </a:lnR>
                    <a:lnT>
                      <a:noFill/>
                    </a:lnT>
                    <a:lnB>
                      <a:noFill/>
                    </a:lnB>
                  </a:tcPr>
                </a:tc>
                <a:extLst>
                  <a:ext uri="{0D108BD9-81ED-4DB2-BD59-A6C34878D82A}">
                    <a16:rowId xmlns:a16="http://schemas.microsoft.com/office/drawing/2014/main" val="2724556998"/>
                  </a:ext>
                </a:extLst>
              </a:tr>
              <a:tr h="328247">
                <a:tc>
                  <a:txBody>
                    <a:bodyPr/>
                    <a:lstStyle/>
                    <a:p>
                      <a:pPr algn="ctr" fontAlgn="b"/>
                      <a:r>
                        <a:rPr lang="en-US" sz="2000" b="0" i="0" u="none" strike="noStrike" dirty="0">
                          <a:solidFill>
                            <a:srgbClr val="000000"/>
                          </a:solidFill>
                          <a:effectLst/>
                          <a:latin typeface="Calibri" panose="020F0502020204030204" pitchFamily="34" charset="0"/>
                        </a:rPr>
                        <a:t>2017</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13.56%</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11.46%</a:t>
                      </a:r>
                    </a:p>
                  </a:txBody>
                  <a:tcPr marL="7620" marR="7620" marT="7620" marB="0" anchor="b">
                    <a:lnL>
                      <a:noFill/>
                    </a:lnL>
                    <a:lnR>
                      <a:noFill/>
                    </a:lnR>
                    <a:lnT>
                      <a:noFill/>
                    </a:lnT>
                    <a:lnB>
                      <a:noFill/>
                    </a:lnB>
                  </a:tcPr>
                </a:tc>
                <a:extLst>
                  <a:ext uri="{0D108BD9-81ED-4DB2-BD59-A6C34878D82A}">
                    <a16:rowId xmlns:a16="http://schemas.microsoft.com/office/drawing/2014/main" val="912820959"/>
                  </a:ext>
                </a:extLst>
              </a:tr>
              <a:tr h="328247">
                <a:tc>
                  <a:txBody>
                    <a:bodyPr/>
                    <a:lstStyle/>
                    <a:p>
                      <a:pPr algn="ctr" fontAlgn="b"/>
                      <a:r>
                        <a:rPr lang="en-US" sz="2000" b="0" i="0" u="none" strike="noStrike" dirty="0">
                          <a:solidFill>
                            <a:srgbClr val="000000"/>
                          </a:solidFill>
                          <a:effectLst/>
                          <a:latin typeface="Calibri" panose="020F0502020204030204" pitchFamily="34" charset="0"/>
                        </a:rPr>
                        <a:t>2018</a:t>
                      </a:r>
                    </a:p>
                  </a:txBody>
                  <a:tcPr marL="7620" marR="7620" marT="762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-8.12%</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-8.15%</a:t>
                      </a:r>
                    </a:p>
                  </a:txBody>
                  <a:tcPr marL="7620" marR="7620" marT="7620" marB="0" anchor="b">
                    <a:lnL>
                      <a:noFill/>
                    </a:lnL>
                    <a:lnR>
                      <a:noFill/>
                    </a:lnR>
                    <a:lnT>
                      <a:noFill/>
                    </a:lnT>
                    <a:lnB>
                      <a:noFill/>
                    </a:lnB>
                  </a:tcPr>
                </a:tc>
                <a:extLst>
                  <a:ext uri="{0D108BD9-81ED-4DB2-BD59-A6C34878D82A}">
                    <a16:rowId xmlns:a16="http://schemas.microsoft.com/office/drawing/2014/main" val="620329812"/>
                  </a:ext>
                </a:extLst>
              </a:tr>
              <a:tr h="328247">
                <a:tc>
                  <a:txBody>
                    <a:bodyPr/>
                    <a:lstStyle/>
                    <a:p>
                      <a:pPr algn="ctr" fontAlgn="b"/>
                      <a:r>
                        <a:rPr lang="en-US" sz="2000" b="0" i="0" u="none" strike="noStrike" dirty="0">
                          <a:solidFill>
                            <a:srgbClr val="000000"/>
                          </a:solidFill>
                          <a:effectLst/>
                          <a:latin typeface="Calibri" panose="020F0502020204030204" pitchFamily="34" charset="0"/>
                        </a:rPr>
                        <a:t>2019</a:t>
                      </a:r>
                      <a:r>
                        <a:rPr lang="en-US" sz="1600" b="0" i="0" u="none" strike="noStrike" dirty="0">
                          <a:solidFill>
                            <a:srgbClr val="000000"/>
                          </a:solidFill>
                          <a:effectLst/>
                          <a:latin typeface="Calibri" panose="020F0502020204030204" pitchFamily="34" charset="0"/>
                        </a:rPr>
                        <a:t>*</a:t>
                      </a:r>
                      <a:endParaRPr lang="en-US" sz="20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20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10.88%</a:t>
                      </a:r>
                    </a:p>
                  </a:txBody>
                  <a:tcPr marL="7620" marR="7620" marT="7620" marB="0" anchor="b">
                    <a:lnL>
                      <a:noFill/>
                    </a:lnL>
                    <a:lnR>
                      <a:noFill/>
                    </a:lnR>
                    <a:lnT>
                      <a:noFill/>
                    </a:lnT>
                    <a:lnB>
                      <a:noFill/>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11.19%</a:t>
                      </a:r>
                    </a:p>
                  </a:txBody>
                  <a:tcPr marL="7620" marR="7620" marT="7620" marB="0" anchor="b">
                    <a:lnL>
                      <a:noFill/>
                    </a:lnL>
                    <a:lnR>
                      <a:noFill/>
                    </a:lnR>
                    <a:lnT>
                      <a:noFill/>
                    </a:lnT>
                    <a:lnB>
                      <a:noFill/>
                    </a:lnB>
                  </a:tcPr>
                </a:tc>
                <a:extLst>
                  <a:ext uri="{0D108BD9-81ED-4DB2-BD59-A6C34878D82A}">
                    <a16:rowId xmlns:a16="http://schemas.microsoft.com/office/drawing/2014/main" val="3765761002"/>
                  </a:ext>
                </a:extLst>
              </a:tr>
            </a:tbl>
          </a:graphicData>
        </a:graphic>
      </p:graphicFrame>
    </p:spTree>
    <p:extLst>
      <p:ext uri="{BB962C8B-B14F-4D97-AF65-F5344CB8AC3E}">
        <p14:creationId xmlns:p14="http://schemas.microsoft.com/office/powerpoint/2010/main" val="206056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F672-7CFA-410B-B949-852E2E63FFC2}"/>
              </a:ext>
            </a:extLst>
          </p:cNvPr>
          <p:cNvSpPr>
            <a:spLocks noGrp="1"/>
          </p:cNvSpPr>
          <p:nvPr>
            <p:ph type="title"/>
          </p:nvPr>
        </p:nvSpPr>
        <p:spPr>
          <a:xfrm>
            <a:off x="3810000" y="2728735"/>
            <a:ext cx="8526834" cy="1400530"/>
          </a:xfrm>
        </p:spPr>
        <p:txBody>
          <a:bodyPr/>
          <a:lstStyle/>
          <a:p>
            <a:r>
              <a:rPr lang="en-US" dirty="0"/>
              <a:t>Debt Levels  </a:t>
            </a:r>
          </a:p>
        </p:txBody>
      </p:sp>
      <p:sp>
        <p:nvSpPr>
          <p:cNvPr id="4" name="Slide Number Placeholder 3">
            <a:extLst>
              <a:ext uri="{FF2B5EF4-FFF2-40B4-BE49-F238E27FC236}">
                <a16:creationId xmlns:a16="http://schemas.microsoft.com/office/drawing/2014/main" id="{E0185D22-598C-462F-B784-B6FCC675996A}"/>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547584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AF63-671C-487C-B4B2-E1809A041527}"/>
              </a:ext>
            </a:extLst>
          </p:cNvPr>
          <p:cNvSpPr>
            <a:spLocks noGrp="1"/>
          </p:cNvSpPr>
          <p:nvPr>
            <p:ph type="title"/>
          </p:nvPr>
        </p:nvSpPr>
        <p:spPr/>
        <p:txBody>
          <a:bodyPr/>
          <a:lstStyle/>
          <a:p>
            <a:r>
              <a:rPr lang="en-US" dirty="0"/>
              <a:t>Debt Service</a:t>
            </a:r>
          </a:p>
        </p:txBody>
      </p:sp>
      <p:sp>
        <p:nvSpPr>
          <p:cNvPr id="3" name="Content Placeholder 2">
            <a:extLst>
              <a:ext uri="{FF2B5EF4-FFF2-40B4-BE49-F238E27FC236}">
                <a16:creationId xmlns:a16="http://schemas.microsoft.com/office/drawing/2014/main" id="{4732E970-2573-4212-88BF-5C6667C23888}"/>
              </a:ext>
            </a:extLst>
          </p:cNvPr>
          <p:cNvSpPr>
            <a:spLocks noGrp="1"/>
          </p:cNvSpPr>
          <p:nvPr>
            <p:ph idx="1"/>
          </p:nvPr>
        </p:nvSpPr>
        <p:spPr>
          <a:xfrm>
            <a:off x="1523019" y="1447800"/>
            <a:ext cx="8526834" cy="4800599"/>
          </a:xfrm>
        </p:spPr>
        <p:txBody>
          <a:bodyPr>
            <a:normAutofit/>
          </a:bodyPr>
          <a:lstStyle/>
          <a:p>
            <a:pPr marL="0" indent="0">
              <a:buNone/>
            </a:pPr>
            <a:r>
              <a:rPr lang="en-US" dirty="0">
                <a:solidFill>
                  <a:schemeClr val="bg1"/>
                </a:solidFill>
              </a:rPr>
              <a:t>Debt Load Guidelines and Limits:</a:t>
            </a:r>
          </a:p>
          <a:p>
            <a:r>
              <a:rPr lang="en-US" dirty="0">
                <a:solidFill>
                  <a:schemeClr val="bg1"/>
                </a:solidFill>
              </a:rPr>
              <a:t>Up to 10% = Acceptable debt level. Should be manageable without significant strain on ministries and programs.</a:t>
            </a:r>
          </a:p>
          <a:p>
            <a:r>
              <a:rPr lang="en-US" dirty="0">
                <a:solidFill>
                  <a:schemeClr val="bg1"/>
                </a:solidFill>
              </a:rPr>
              <a:t>10% - 15% = Heavier debt load. Should be manageable but with </a:t>
            </a:r>
            <a:r>
              <a:rPr lang="en-US" b="1" dirty="0">
                <a:solidFill>
                  <a:schemeClr val="bg1"/>
                </a:solidFill>
              </a:rPr>
              <a:t>careful</a:t>
            </a:r>
            <a:r>
              <a:rPr lang="en-US" dirty="0">
                <a:solidFill>
                  <a:schemeClr val="bg1"/>
                </a:solidFill>
              </a:rPr>
              <a:t> planning.</a:t>
            </a:r>
          </a:p>
          <a:p>
            <a:r>
              <a:rPr lang="en-US" dirty="0">
                <a:solidFill>
                  <a:schemeClr val="bg1"/>
                </a:solidFill>
              </a:rPr>
              <a:t>16% - 19% = Risky debt load. Staffing, programming, and maintenance needs will compete with and often concede priority to debt service in budget decisions and can </a:t>
            </a:r>
            <a:r>
              <a:rPr lang="en-US" u="sng" dirty="0">
                <a:solidFill>
                  <a:schemeClr val="bg1"/>
                </a:solidFill>
              </a:rPr>
              <a:t>often negatively impact congregational vitality and growth</a:t>
            </a:r>
            <a:r>
              <a:rPr lang="en-US" dirty="0">
                <a:solidFill>
                  <a:schemeClr val="bg1"/>
                </a:solidFill>
              </a:rPr>
              <a:t>.</a:t>
            </a:r>
          </a:p>
          <a:p>
            <a:r>
              <a:rPr lang="en-US" dirty="0">
                <a:solidFill>
                  <a:schemeClr val="bg1"/>
                </a:solidFill>
              </a:rPr>
              <a:t>20% = Absolute upper limit. Negatively impacts staffing, programming and other ministries.</a:t>
            </a:r>
          </a:p>
          <a:p>
            <a:r>
              <a:rPr lang="en-US" dirty="0">
                <a:solidFill>
                  <a:schemeClr val="bg1"/>
                </a:solidFill>
              </a:rPr>
              <a:t>An alternative to the 20% maximum debt load is: Debt ≤ $10,000 per pledging unit.</a:t>
            </a:r>
          </a:p>
        </p:txBody>
      </p:sp>
      <p:sp>
        <p:nvSpPr>
          <p:cNvPr id="4" name="Slide Number Placeholder 3">
            <a:extLst>
              <a:ext uri="{FF2B5EF4-FFF2-40B4-BE49-F238E27FC236}">
                <a16:creationId xmlns:a16="http://schemas.microsoft.com/office/drawing/2014/main" id="{34CB08DC-2BA0-46DF-9B10-E0804CE94702}"/>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16510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AF63-671C-487C-B4B2-E1809A041527}"/>
              </a:ext>
            </a:extLst>
          </p:cNvPr>
          <p:cNvSpPr>
            <a:spLocks noGrp="1"/>
          </p:cNvSpPr>
          <p:nvPr>
            <p:ph type="title"/>
          </p:nvPr>
        </p:nvSpPr>
        <p:spPr/>
        <p:txBody>
          <a:bodyPr/>
          <a:lstStyle/>
          <a:p>
            <a:r>
              <a:rPr lang="en-US"/>
              <a:t>Debt Service</a:t>
            </a:r>
            <a:endParaRPr lang="en-US" dirty="0"/>
          </a:p>
        </p:txBody>
      </p:sp>
      <p:sp>
        <p:nvSpPr>
          <p:cNvPr id="4" name="Slide Number Placeholder 3">
            <a:extLst>
              <a:ext uri="{FF2B5EF4-FFF2-40B4-BE49-F238E27FC236}">
                <a16:creationId xmlns:a16="http://schemas.microsoft.com/office/drawing/2014/main" id="{34CB08DC-2BA0-46DF-9B10-E0804CE94702}"/>
              </a:ext>
            </a:extLst>
          </p:cNvPr>
          <p:cNvSpPr>
            <a:spLocks noGrp="1"/>
          </p:cNvSpPr>
          <p:nvPr>
            <p:ph type="sldNum" sz="quarter" idx="12"/>
          </p:nvPr>
        </p:nvSpPr>
        <p:spPr/>
        <p:txBody>
          <a:bodyPr/>
          <a:lstStyle/>
          <a:p>
            <a:fld id="{D57F1E4F-1CFF-5643-939E-02111984F565}" type="slidenum">
              <a:rPr lang="en-US" smtClean="0"/>
              <a:t>24</a:t>
            </a:fld>
            <a:endParaRPr lang="en-US" dirty="0"/>
          </a:p>
        </p:txBody>
      </p:sp>
      <p:sp>
        <p:nvSpPr>
          <p:cNvPr id="6" name="Content Placeholder 5">
            <a:extLst>
              <a:ext uri="{FF2B5EF4-FFF2-40B4-BE49-F238E27FC236}">
                <a16:creationId xmlns:a16="http://schemas.microsoft.com/office/drawing/2014/main" id="{73CA4D0A-7CB0-49FB-B076-C3DCEA13BFE6}"/>
              </a:ext>
            </a:extLst>
          </p:cNvPr>
          <p:cNvSpPr>
            <a:spLocks noGrp="1"/>
          </p:cNvSpPr>
          <p:nvPr>
            <p:ph idx="1"/>
          </p:nvPr>
        </p:nvSpPr>
        <p:spPr>
          <a:xfrm>
            <a:off x="1529080" y="1331259"/>
            <a:ext cx="8526834" cy="4195481"/>
          </a:xfrm>
        </p:spPr>
        <p:txBody>
          <a:bodyPr/>
          <a:lstStyle/>
          <a:p>
            <a:r>
              <a:rPr lang="en-US" dirty="0">
                <a:solidFill>
                  <a:schemeClr val="bg1"/>
                </a:solidFill>
              </a:rPr>
              <a:t>The calculation for Annual Debt Service (total principal and interest payments) ÷ Annual Operating Budget</a:t>
            </a:r>
          </a:p>
          <a:p>
            <a:r>
              <a:rPr lang="en-US" dirty="0">
                <a:solidFill>
                  <a:schemeClr val="bg1"/>
                </a:solidFill>
              </a:rPr>
              <a:t>Example: A church has existing debt and pays $3,350 per month in principal and interest payments. The Church’s annual Operating Budget is $425,000. $3,350 x 12 months = $40,200 ÷ $425,000 = .0946 or 9.5% of the Operating Budget.</a:t>
            </a:r>
          </a:p>
        </p:txBody>
      </p:sp>
      <p:pic>
        <p:nvPicPr>
          <p:cNvPr id="5" name="Picture 4" descr="A close up of a sign&#10;&#10;Description automatically generated">
            <a:extLst>
              <a:ext uri="{FF2B5EF4-FFF2-40B4-BE49-F238E27FC236}">
                <a16:creationId xmlns:a16="http://schemas.microsoft.com/office/drawing/2014/main" id="{8C5C70A1-FFA2-4F68-80E3-F38CB37A2659}"/>
              </a:ext>
            </a:extLst>
          </p:cNvPr>
          <p:cNvPicPr>
            <a:picLocks noChangeAspect="1"/>
          </p:cNvPicPr>
          <p:nvPr/>
        </p:nvPicPr>
        <p:blipFill>
          <a:blip r:embed="rId3"/>
          <a:stretch>
            <a:fillRect/>
          </a:stretch>
        </p:blipFill>
        <p:spPr>
          <a:xfrm>
            <a:off x="3810000" y="3439160"/>
            <a:ext cx="3567514" cy="3278575"/>
          </a:xfrm>
          <a:prstGeom prst="rect">
            <a:avLst/>
          </a:prstGeom>
        </p:spPr>
      </p:pic>
    </p:spTree>
    <p:extLst>
      <p:ext uri="{BB962C8B-B14F-4D97-AF65-F5344CB8AC3E}">
        <p14:creationId xmlns:p14="http://schemas.microsoft.com/office/powerpoint/2010/main" val="282525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1695F-50A9-4B50-B3ED-B8B96D2110D3}"/>
              </a:ext>
            </a:extLst>
          </p:cNvPr>
          <p:cNvSpPr>
            <a:spLocks noGrp="1"/>
          </p:cNvSpPr>
          <p:nvPr>
            <p:ph type="title"/>
          </p:nvPr>
        </p:nvSpPr>
        <p:spPr/>
        <p:txBody>
          <a:bodyPr/>
          <a:lstStyle/>
          <a:p>
            <a:r>
              <a:rPr lang="en-US" dirty="0"/>
              <a:t>Crump Fund</a:t>
            </a:r>
          </a:p>
        </p:txBody>
      </p:sp>
      <p:sp>
        <p:nvSpPr>
          <p:cNvPr id="3" name="Content Placeholder 2">
            <a:extLst>
              <a:ext uri="{FF2B5EF4-FFF2-40B4-BE49-F238E27FC236}">
                <a16:creationId xmlns:a16="http://schemas.microsoft.com/office/drawing/2014/main" id="{1AA83379-DAB2-4C9C-A5AB-950B08D6E434}"/>
              </a:ext>
            </a:extLst>
          </p:cNvPr>
          <p:cNvSpPr>
            <a:spLocks noGrp="1"/>
          </p:cNvSpPr>
          <p:nvPr>
            <p:ph idx="1"/>
          </p:nvPr>
        </p:nvSpPr>
        <p:spPr>
          <a:xfrm>
            <a:off x="1600200" y="1371600"/>
            <a:ext cx="8526834" cy="4571999"/>
          </a:xfrm>
        </p:spPr>
        <p:txBody>
          <a:bodyPr/>
          <a:lstStyle/>
          <a:p>
            <a:r>
              <a:rPr lang="en-US" dirty="0">
                <a:solidFill>
                  <a:schemeClr val="bg1"/>
                </a:solidFill>
              </a:rPr>
              <a:t>Joe and Jessie Crump Fund was established in the 1960’s for cultural research and low interest rate loans to Episcopal Churches in Texas.</a:t>
            </a:r>
          </a:p>
          <a:p>
            <a:r>
              <a:rPr lang="en-US" dirty="0">
                <a:solidFill>
                  <a:schemeClr val="bg1"/>
                </a:solidFill>
              </a:rPr>
              <a:t>Requirements:</a:t>
            </a:r>
          </a:p>
          <a:p>
            <a:pPr lvl="1"/>
            <a:r>
              <a:rPr lang="en-US" dirty="0">
                <a:solidFill>
                  <a:schemeClr val="bg1"/>
                </a:solidFill>
              </a:rPr>
              <a:t> Must be for new construction</a:t>
            </a:r>
          </a:p>
          <a:p>
            <a:pPr lvl="1"/>
            <a:r>
              <a:rPr lang="en-US" dirty="0">
                <a:solidFill>
                  <a:schemeClr val="bg1"/>
                </a:solidFill>
              </a:rPr>
              <a:t>The loan amount is not to exceed $500,000.00.</a:t>
            </a:r>
          </a:p>
          <a:p>
            <a:pPr lvl="1"/>
            <a:r>
              <a:rPr lang="en-US" dirty="0">
                <a:solidFill>
                  <a:schemeClr val="bg1"/>
                </a:solidFill>
              </a:rPr>
              <a:t>The duration of the loan is determined by the amount of money borrowed but is not to exceed 20 years.</a:t>
            </a:r>
          </a:p>
          <a:p>
            <a:pPr lvl="1"/>
            <a:r>
              <a:rPr lang="en-US" dirty="0">
                <a:solidFill>
                  <a:schemeClr val="bg1"/>
                </a:solidFill>
              </a:rPr>
              <a:t>Interest rate on the loan will be 2%.</a:t>
            </a:r>
          </a:p>
          <a:p>
            <a:pPr lvl="1"/>
            <a:r>
              <a:rPr lang="en-US" dirty="0">
                <a:solidFill>
                  <a:schemeClr val="bg1"/>
                </a:solidFill>
              </a:rPr>
              <a:t>Stated principal plus interest payment is required annually</a:t>
            </a:r>
          </a:p>
          <a:p>
            <a:pPr lvl="1"/>
            <a:r>
              <a:rPr lang="en-US" dirty="0">
                <a:solidFill>
                  <a:schemeClr val="bg1"/>
                </a:solidFill>
              </a:rPr>
              <a:t>The Joe &amp; Jessie Crump Fund must have First Lien position on title.</a:t>
            </a:r>
          </a:p>
        </p:txBody>
      </p:sp>
      <p:sp>
        <p:nvSpPr>
          <p:cNvPr id="4" name="Slide Number Placeholder 3">
            <a:extLst>
              <a:ext uri="{FF2B5EF4-FFF2-40B4-BE49-F238E27FC236}">
                <a16:creationId xmlns:a16="http://schemas.microsoft.com/office/drawing/2014/main" id="{3DC15074-9C39-4E83-B4B4-DCF79ABD824A}"/>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59670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A3DB-FE7A-4E48-8DD7-570FBD46E763}"/>
              </a:ext>
            </a:extLst>
          </p:cNvPr>
          <p:cNvSpPr>
            <a:spLocks noGrp="1"/>
          </p:cNvSpPr>
          <p:nvPr>
            <p:ph type="title"/>
          </p:nvPr>
        </p:nvSpPr>
        <p:spPr>
          <a:xfrm>
            <a:off x="1562100" y="2728735"/>
            <a:ext cx="9067800" cy="1400530"/>
          </a:xfrm>
        </p:spPr>
        <p:txBody>
          <a:bodyPr/>
          <a:lstStyle/>
          <a:p>
            <a:r>
              <a:rPr lang="en-US" dirty="0"/>
              <a:t>Property, Construction and Insurance</a:t>
            </a:r>
          </a:p>
        </p:txBody>
      </p:sp>
      <p:sp>
        <p:nvSpPr>
          <p:cNvPr id="4" name="Slide Number Placeholder 3">
            <a:extLst>
              <a:ext uri="{FF2B5EF4-FFF2-40B4-BE49-F238E27FC236}">
                <a16:creationId xmlns:a16="http://schemas.microsoft.com/office/drawing/2014/main" id="{3F4492E2-F963-4FE8-97EA-B3E5E067E725}"/>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740011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279E-7DCE-4080-A41B-300F5056A521}"/>
              </a:ext>
            </a:extLst>
          </p:cNvPr>
          <p:cNvSpPr>
            <a:spLocks noGrp="1"/>
          </p:cNvSpPr>
          <p:nvPr>
            <p:ph type="title"/>
          </p:nvPr>
        </p:nvSpPr>
        <p:spPr>
          <a:xfrm>
            <a:off x="1524000" y="452718"/>
            <a:ext cx="8526834" cy="1071282"/>
          </a:xfrm>
        </p:spPr>
        <p:txBody>
          <a:bodyPr/>
          <a:lstStyle/>
          <a:p>
            <a:r>
              <a:rPr lang="en-US" dirty="0"/>
              <a:t>Property</a:t>
            </a:r>
          </a:p>
        </p:txBody>
      </p:sp>
      <p:sp>
        <p:nvSpPr>
          <p:cNvPr id="3" name="Content Placeholder 2">
            <a:extLst>
              <a:ext uri="{FF2B5EF4-FFF2-40B4-BE49-F238E27FC236}">
                <a16:creationId xmlns:a16="http://schemas.microsoft.com/office/drawing/2014/main" id="{D0C282BE-EF4D-408C-BC54-F2AB8B02F9C2}"/>
              </a:ext>
            </a:extLst>
          </p:cNvPr>
          <p:cNvSpPr>
            <a:spLocks noGrp="1"/>
          </p:cNvSpPr>
          <p:nvPr>
            <p:ph idx="1"/>
          </p:nvPr>
        </p:nvSpPr>
        <p:spPr>
          <a:xfrm>
            <a:off x="1524000" y="1676400"/>
            <a:ext cx="6096000" cy="4572000"/>
          </a:xfrm>
        </p:spPr>
        <p:txBody>
          <a:bodyPr>
            <a:normAutofit/>
          </a:bodyPr>
          <a:lstStyle/>
          <a:p>
            <a:r>
              <a:rPr lang="en-US" b="1" dirty="0">
                <a:solidFill>
                  <a:schemeClr val="bg1"/>
                </a:solidFill>
              </a:rPr>
              <a:t>Church Corporation</a:t>
            </a:r>
          </a:p>
          <a:p>
            <a:pPr lvl="1">
              <a:buFont typeface="Arial" panose="020B0604020202020204" pitchFamily="34" charset="0"/>
              <a:buChar char="•"/>
            </a:pPr>
            <a:r>
              <a:rPr lang="en-US" dirty="0">
                <a:solidFill>
                  <a:schemeClr val="bg1"/>
                </a:solidFill>
              </a:rPr>
              <a:t>Protestant Episcopal Church Council of the Diocese of Texas – “Church Corp”</a:t>
            </a:r>
          </a:p>
          <a:p>
            <a:pPr lvl="1">
              <a:buFont typeface="Arial" panose="020B0604020202020204" pitchFamily="34" charset="0"/>
              <a:buChar char="•"/>
            </a:pPr>
            <a:r>
              <a:rPr lang="en-US" dirty="0">
                <a:solidFill>
                  <a:schemeClr val="bg1"/>
                </a:solidFill>
              </a:rPr>
              <a:t>Holds title to all property in the Diocese (Constitution Article 9 and Title V, Canon 8)</a:t>
            </a:r>
          </a:p>
          <a:p>
            <a:pPr lvl="1">
              <a:buFont typeface="Arial" panose="020B0604020202020204" pitchFamily="34" charset="0"/>
              <a:buChar char="•"/>
            </a:pPr>
            <a:r>
              <a:rPr lang="en-US" dirty="0">
                <a:solidFill>
                  <a:schemeClr val="bg1"/>
                </a:solidFill>
              </a:rPr>
              <a:t>Approves all borrowings with property pledges, new construction, improvements, major remodeling, demolition, and sales of property</a:t>
            </a:r>
          </a:p>
          <a:p>
            <a:pPr lvl="2">
              <a:buFont typeface="Arial" panose="020B0604020202020204" pitchFamily="34" charset="0"/>
              <a:buChar char="•"/>
            </a:pPr>
            <a:r>
              <a:rPr lang="en-US" dirty="0">
                <a:solidFill>
                  <a:schemeClr val="bg1"/>
                </a:solidFill>
              </a:rPr>
              <a:t>Any bequiffed property </a:t>
            </a:r>
            <a:r>
              <a:rPr lang="en-US" b="1" u="sng" dirty="0">
                <a:solidFill>
                  <a:schemeClr val="bg1"/>
                </a:solidFill>
              </a:rPr>
              <a:t>must</a:t>
            </a:r>
            <a:r>
              <a:rPr lang="en-US" dirty="0">
                <a:solidFill>
                  <a:schemeClr val="bg1"/>
                </a:solidFill>
              </a:rPr>
              <a:t> be approved by Church Corp </a:t>
            </a:r>
          </a:p>
          <a:p>
            <a:pPr lvl="1">
              <a:buFont typeface="Arial" panose="020B0604020202020204" pitchFamily="34" charset="0"/>
              <a:buChar char="•"/>
            </a:pPr>
            <a:endParaRPr lang="en-US" dirty="0">
              <a:solidFill>
                <a:schemeClr val="bg1"/>
              </a:solidFill>
            </a:endParaRPr>
          </a:p>
        </p:txBody>
      </p:sp>
      <p:sp>
        <p:nvSpPr>
          <p:cNvPr id="4" name="Slide Number Placeholder 3">
            <a:extLst>
              <a:ext uri="{FF2B5EF4-FFF2-40B4-BE49-F238E27FC236}">
                <a16:creationId xmlns:a16="http://schemas.microsoft.com/office/drawing/2014/main" id="{AF17CF64-70C4-4EB6-9C75-16FA9DFA0BB1}"/>
              </a:ext>
            </a:extLst>
          </p:cNvPr>
          <p:cNvSpPr>
            <a:spLocks noGrp="1"/>
          </p:cNvSpPr>
          <p:nvPr>
            <p:ph type="sldNum" sz="quarter" idx="12"/>
          </p:nvPr>
        </p:nvSpPr>
        <p:spPr/>
        <p:txBody>
          <a:bodyPr/>
          <a:lstStyle/>
          <a:p>
            <a:fld id="{D57F1E4F-1CFF-5643-939E-02111984F565}" type="slidenum">
              <a:rPr lang="en-US" smtClean="0"/>
              <a:t>27</a:t>
            </a:fld>
            <a:endParaRPr lang="en-US" dirty="0"/>
          </a:p>
        </p:txBody>
      </p:sp>
      <p:pic>
        <p:nvPicPr>
          <p:cNvPr id="7" name="Picture 6" descr="A small clock tower in front of a house&#10;&#10;Description automatically generated">
            <a:extLst>
              <a:ext uri="{FF2B5EF4-FFF2-40B4-BE49-F238E27FC236}">
                <a16:creationId xmlns:a16="http://schemas.microsoft.com/office/drawing/2014/main" id="{A92E94E5-9094-4B73-BE04-FE6257E79063}"/>
              </a:ext>
            </a:extLst>
          </p:cNvPr>
          <p:cNvPicPr>
            <a:picLocks noChangeAspect="1"/>
          </p:cNvPicPr>
          <p:nvPr/>
        </p:nvPicPr>
        <p:blipFill>
          <a:blip r:embed="rId3"/>
          <a:stretch>
            <a:fillRect/>
          </a:stretch>
        </p:blipFill>
        <p:spPr>
          <a:xfrm>
            <a:off x="7772400" y="1219200"/>
            <a:ext cx="3505200" cy="4855029"/>
          </a:xfrm>
          <a:prstGeom prst="rect">
            <a:avLst/>
          </a:prstGeom>
        </p:spPr>
      </p:pic>
    </p:spTree>
    <p:extLst>
      <p:ext uri="{BB962C8B-B14F-4D97-AF65-F5344CB8AC3E}">
        <p14:creationId xmlns:p14="http://schemas.microsoft.com/office/powerpoint/2010/main" val="4174455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p:txBody>
          <a:bodyPr/>
          <a:lstStyle/>
          <a:p>
            <a:r>
              <a:rPr lang="en-US" dirty="0"/>
              <a:t>Risk Management</a:t>
            </a:r>
          </a:p>
        </p:txBody>
      </p:sp>
      <p:sp>
        <p:nvSpPr>
          <p:cNvPr id="3" name="Content Placeholder 2">
            <a:extLst>
              <a:ext uri="{FF2B5EF4-FFF2-40B4-BE49-F238E27FC236}">
                <a16:creationId xmlns:a16="http://schemas.microsoft.com/office/drawing/2014/main" id="{DBC7866D-10F9-4B6B-B5CA-D22DCD41B119}"/>
              </a:ext>
            </a:extLst>
          </p:cNvPr>
          <p:cNvSpPr>
            <a:spLocks noGrp="1"/>
          </p:cNvSpPr>
          <p:nvPr>
            <p:ph idx="1"/>
          </p:nvPr>
        </p:nvSpPr>
        <p:spPr>
          <a:xfrm>
            <a:off x="1524000" y="1447800"/>
            <a:ext cx="8526834" cy="4195481"/>
          </a:xfrm>
        </p:spPr>
        <p:txBody>
          <a:bodyPr/>
          <a:lstStyle/>
          <a:p>
            <a:r>
              <a:rPr lang="en-US" dirty="0">
                <a:solidFill>
                  <a:schemeClr val="bg1"/>
                </a:solidFill>
              </a:rPr>
              <a:t>What is risk management?</a:t>
            </a:r>
          </a:p>
          <a:p>
            <a:pPr lvl="1"/>
            <a:r>
              <a:rPr lang="en-US" dirty="0">
                <a:solidFill>
                  <a:schemeClr val="bg1"/>
                </a:solidFill>
              </a:rPr>
              <a:t>Risk Management is a disciplined approach to asset conservation. It involves more than just buying insurance; in fact, insurance may well be the court of last resort after the other means of managing risk are thoroughly explored. </a:t>
            </a:r>
          </a:p>
          <a:p>
            <a:r>
              <a:rPr lang="en-US" dirty="0">
                <a:solidFill>
                  <a:schemeClr val="bg1"/>
                </a:solidFill>
              </a:rPr>
              <a:t>It is a two-fold process</a:t>
            </a:r>
          </a:p>
          <a:p>
            <a:pPr marL="800100" lvl="1" indent="-342900">
              <a:buFont typeface="+mj-lt"/>
              <a:buAutoNum type="arabicPeriod"/>
            </a:pPr>
            <a:r>
              <a:rPr lang="en-US" dirty="0">
                <a:solidFill>
                  <a:schemeClr val="bg1"/>
                </a:solidFill>
              </a:rPr>
              <a:t>Examining the business, property holdings and operational processes to identify all risk that could threaten the Church</a:t>
            </a:r>
          </a:p>
          <a:p>
            <a:pPr marL="800100" lvl="1" indent="-342900">
              <a:buFont typeface="+mj-lt"/>
              <a:buAutoNum type="arabicPeriod"/>
            </a:pPr>
            <a:r>
              <a:rPr lang="en-US" dirty="0">
                <a:solidFill>
                  <a:schemeClr val="bg1"/>
                </a:solidFill>
              </a:rPr>
              <a:t>Estimating the potential financial impact of the risk. Just be careful to not ignore problems because they are “too small” </a:t>
            </a: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28</a:t>
            </a:fld>
            <a:endParaRPr lang="en-US" dirty="0"/>
          </a:p>
        </p:txBody>
      </p:sp>
      <p:pic>
        <p:nvPicPr>
          <p:cNvPr id="6" name="Picture 5" descr="A close up of a logo&#10;&#10;Description automatically generated">
            <a:extLst>
              <a:ext uri="{FF2B5EF4-FFF2-40B4-BE49-F238E27FC236}">
                <a16:creationId xmlns:a16="http://schemas.microsoft.com/office/drawing/2014/main" id="{25A593A5-35E0-4C3B-8F81-9A12E1B69D38}"/>
              </a:ext>
            </a:extLst>
          </p:cNvPr>
          <p:cNvPicPr>
            <a:picLocks noChangeAspect="1"/>
          </p:cNvPicPr>
          <p:nvPr/>
        </p:nvPicPr>
        <p:blipFill>
          <a:blip r:embed="rId3"/>
          <a:stretch>
            <a:fillRect/>
          </a:stretch>
        </p:blipFill>
        <p:spPr>
          <a:xfrm>
            <a:off x="4038600" y="4890596"/>
            <a:ext cx="3248478" cy="1514686"/>
          </a:xfrm>
          <a:prstGeom prst="rect">
            <a:avLst/>
          </a:prstGeom>
        </p:spPr>
      </p:pic>
    </p:spTree>
    <p:extLst>
      <p:ext uri="{BB962C8B-B14F-4D97-AF65-F5344CB8AC3E}">
        <p14:creationId xmlns:p14="http://schemas.microsoft.com/office/powerpoint/2010/main" val="1138120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p:txBody>
          <a:bodyPr/>
          <a:lstStyle/>
          <a:p>
            <a:r>
              <a:rPr lang="en-US" dirty="0"/>
              <a:t>Risk Management</a:t>
            </a:r>
          </a:p>
        </p:txBody>
      </p:sp>
      <p:sp>
        <p:nvSpPr>
          <p:cNvPr id="3" name="Content Placeholder 2">
            <a:extLst>
              <a:ext uri="{FF2B5EF4-FFF2-40B4-BE49-F238E27FC236}">
                <a16:creationId xmlns:a16="http://schemas.microsoft.com/office/drawing/2014/main" id="{DBC7866D-10F9-4B6B-B5CA-D22DCD41B119}"/>
              </a:ext>
            </a:extLst>
          </p:cNvPr>
          <p:cNvSpPr>
            <a:spLocks noGrp="1"/>
          </p:cNvSpPr>
          <p:nvPr>
            <p:ph idx="1"/>
          </p:nvPr>
        </p:nvSpPr>
        <p:spPr>
          <a:xfrm>
            <a:off x="1524000" y="1524000"/>
            <a:ext cx="8526834" cy="4195481"/>
          </a:xfrm>
        </p:spPr>
        <p:txBody>
          <a:bodyPr/>
          <a:lstStyle/>
          <a:p>
            <a:r>
              <a:rPr lang="en-US" dirty="0">
                <a:solidFill>
                  <a:schemeClr val="bg1"/>
                </a:solidFill>
              </a:rPr>
              <a:t>What is meant by transfer risk?</a:t>
            </a:r>
          </a:p>
          <a:p>
            <a:pPr lvl="1"/>
            <a:r>
              <a:rPr lang="en-US" dirty="0">
                <a:solidFill>
                  <a:schemeClr val="bg1"/>
                </a:solidFill>
              </a:rPr>
              <a:t>Don’t blindly assume risk from third parties, Ask Outside contractors, tenants, users of your facilities, and business partners to provide evidence of their insurance – and have your organization designated an “Additional Insured” whenever possible. </a:t>
            </a:r>
          </a:p>
          <a:p>
            <a:pPr marL="457200" lvl="1" indent="0">
              <a:buNone/>
            </a:pPr>
            <a:r>
              <a:rPr lang="en-US" dirty="0">
                <a:solidFill>
                  <a:schemeClr val="bg1"/>
                </a:solidFill>
              </a:rPr>
              <a:t>Example: An independent pre-school occupying your facilities should indemnify and hold the church harmless from liability for claims arising from the school’s occupancy or operations. The contract should also require that the pre-school provide evidence of its liability insurance, designating the Church as an additional insured under the pre-school’s insurance. </a:t>
            </a: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1891361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8CA1-DCEB-46B8-BD97-585088650080}"/>
              </a:ext>
            </a:extLst>
          </p:cNvPr>
          <p:cNvSpPr>
            <a:spLocks noGrp="1"/>
          </p:cNvSpPr>
          <p:nvPr>
            <p:ph type="title"/>
          </p:nvPr>
        </p:nvSpPr>
        <p:spPr>
          <a:xfrm>
            <a:off x="1524000" y="452718"/>
            <a:ext cx="8526834" cy="767687"/>
          </a:xfrm>
        </p:spPr>
        <p:txBody>
          <a:bodyPr/>
          <a:lstStyle/>
          <a:p>
            <a:r>
              <a:rPr lang="en-US" dirty="0"/>
              <a:t>Separation of Functions: Positions</a:t>
            </a:r>
          </a:p>
        </p:txBody>
      </p:sp>
      <p:sp>
        <p:nvSpPr>
          <p:cNvPr id="3" name="Content Placeholder 2">
            <a:extLst>
              <a:ext uri="{FF2B5EF4-FFF2-40B4-BE49-F238E27FC236}">
                <a16:creationId xmlns:a16="http://schemas.microsoft.com/office/drawing/2014/main" id="{E2392EAF-CEFD-41BF-B14F-4FF20A55967F}"/>
              </a:ext>
            </a:extLst>
          </p:cNvPr>
          <p:cNvSpPr>
            <a:spLocks noGrp="1"/>
          </p:cNvSpPr>
          <p:nvPr>
            <p:ph idx="1"/>
          </p:nvPr>
        </p:nvSpPr>
        <p:spPr>
          <a:xfrm>
            <a:off x="1523019" y="1447800"/>
            <a:ext cx="8526834" cy="4724399"/>
          </a:xfrm>
        </p:spPr>
        <p:txBody>
          <a:bodyPr>
            <a:normAutofit lnSpcReduction="10000"/>
          </a:bodyPr>
          <a:lstStyle/>
          <a:p>
            <a:r>
              <a:rPr lang="en-US" dirty="0">
                <a:solidFill>
                  <a:schemeClr val="bg1"/>
                </a:solidFill>
              </a:rPr>
              <a:t>Treasurer</a:t>
            </a:r>
          </a:p>
          <a:p>
            <a:pPr lvl="1">
              <a:buFont typeface="Arial" panose="020B0604020202020204" pitchFamily="34" charset="0"/>
              <a:buChar char="•"/>
            </a:pPr>
            <a:r>
              <a:rPr lang="en-US" dirty="0">
                <a:solidFill>
                  <a:schemeClr val="bg1"/>
                </a:solidFill>
              </a:rPr>
              <a:t>Oversees of financial functions</a:t>
            </a:r>
          </a:p>
          <a:p>
            <a:pPr marL="457200" lvl="1" indent="0">
              <a:buNone/>
            </a:pPr>
            <a:endParaRPr lang="en-US" dirty="0">
              <a:solidFill>
                <a:schemeClr val="bg1"/>
              </a:solidFill>
            </a:endParaRPr>
          </a:p>
          <a:p>
            <a:r>
              <a:rPr lang="en-US" dirty="0">
                <a:solidFill>
                  <a:schemeClr val="bg1"/>
                </a:solidFill>
              </a:rPr>
              <a:t>Bookkeeper</a:t>
            </a:r>
          </a:p>
          <a:p>
            <a:pPr lvl="1">
              <a:buFont typeface="Arial" panose="020B0604020202020204" pitchFamily="34" charset="0"/>
              <a:buChar char="•"/>
            </a:pPr>
            <a:r>
              <a:rPr lang="en-US" dirty="0">
                <a:solidFill>
                  <a:schemeClr val="bg1"/>
                </a:solidFill>
              </a:rPr>
              <a:t>Prepares checks</a:t>
            </a:r>
          </a:p>
          <a:p>
            <a:pPr lvl="1">
              <a:buFont typeface="Arial" panose="020B0604020202020204" pitchFamily="34" charset="0"/>
              <a:buChar char="•"/>
            </a:pPr>
            <a:r>
              <a:rPr lang="en-US" dirty="0">
                <a:solidFill>
                  <a:schemeClr val="bg1"/>
                </a:solidFill>
              </a:rPr>
              <a:t>Maintains financial records</a:t>
            </a:r>
          </a:p>
          <a:p>
            <a:pPr marL="457200" lvl="1" indent="0">
              <a:buNone/>
            </a:pPr>
            <a:endParaRPr lang="en-US" dirty="0">
              <a:solidFill>
                <a:schemeClr val="bg1"/>
              </a:solidFill>
            </a:endParaRPr>
          </a:p>
          <a:p>
            <a:r>
              <a:rPr lang="en-US" dirty="0">
                <a:solidFill>
                  <a:schemeClr val="bg1"/>
                </a:solidFill>
              </a:rPr>
              <a:t>Finance Committee (or designated persons)</a:t>
            </a:r>
          </a:p>
          <a:p>
            <a:pPr lvl="1">
              <a:buFont typeface="Arial" panose="020B0604020202020204" pitchFamily="34" charset="0"/>
              <a:buChar char="•"/>
            </a:pPr>
            <a:r>
              <a:rPr lang="en-US" dirty="0">
                <a:solidFill>
                  <a:schemeClr val="bg1"/>
                </a:solidFill>
              </a:rPr>
              <a:t>Signs checks and disperse funds</a:t>
            </a:r>
          </a:p>
          <a:p>
            <a:pPr marL="457200" lvl="1" indent="0">
              <a:buNone/>
            </a:pPr>
            <a:endParaRPr lang="en-US" dirty="0">
              <a:solidFill>
                <a:schemeClr val="bg1"/>
              </a:solidFill>
            </a:endParaRPr>
          </a:p>
          <a:p>
            <a:r>
              <a:rPr lang="en-US" dirty="0">
                <a:solidFill>
                  <a:schemeClr val="bg1"/>
                </a:solidFill>
              </a:rPr>
              <a:t>Rector/Vicar</a:t>
            </a:r>
          </a:p>
          <a:p>
            <a:pPr lvl="1">
              <a:buFont typeface="Arial" panose="020B0604020202020204" pitchFamily="34" charset="0"/>
              <a:buChar char="•"/>
            </a:pPr>
            <a:r>
              <a:rPr lang="en-US" dirty="0">
                <a:solidFill>
                  <a:schemeClr val="bg1"/>
                </a:solidFill>
              </a:rPr>
              <a:t>Does not have financial duties, including check signing</a:t>
            </a:r>
          </a:p>
          <a:p>
            <a:endParaRPr lang="en-US" dirty="0">
              <a:solidFill>
                <a:schemeClr val="bg1"/>
              </a:solidFill>
            </a:endParaRPr>
          </a:p>
        </p:txBody>
      </p:sp>
      <p:sp>
        <p:nvSpPr>
          <p:cNvPr id="4" name="Slide Number Placeholder 3">
            <a:extLst>
              <a:ext uri="{FF2B5EF4-FFF2-40B4-BE49-F238E27FC236}">
                <a16:creationId xmlns:a16="http://schemas.microsoft.com/office/drawing/2014/main" id="{1B1CDD50-C80E-4C03-B758-175BCC5C2920}"/>
              </a:ext>
            </a:extLst>
          </p:cNvPr>
          <p:cNvSpPr>
            <a:spLocks noGrp="1"/>
          </p:cNvSpPr>
          <p:nvPr>
            <p:ph type="sldNum" sz="quarter" idx="12"/>
          </p:nvPr>
        </p:nvSpPr>
        <p:spPr/>
        <p:txBody>
          <a:bodyPr/>
          <a:lstStyle/>
          <a:p>
            <a:fld id="{D57F1E4F-1CFF-5643-939E-02111984F565}" type="slidenum">
              <a:rPr lang="en-US" smtClean="0"/>
              <a:t>3</a:t>
            </a:fld>
            <a:endParaRPr lang="en-US" dirty="0"/>
          </a:p>
        </p:txBody>
      </p:sp>
      <p:pic>
        <p:nvPicPr>
          <p:cNvPr id="6" name="Picture 5" descr="A person posing for the camera&#10;&#10;Description automatically generated">
            <a:extLst>
              <a:ext uri="{FF2B5EF4-FFF2-40B4-BE49-F238E27FC236}">
                <a16:creationId xmlns:a16="http://schemas.microsoft.com/office/drawing/2014/main" id="{CC1177BA-D3C4-4CEC-942A-DD081FED9691}"/>
              </a:ext>
            </a:extLst>
          </p:cNvPr>
          <p:cNvPicPr>
            <a:picLocks noChangeAspect="1"/>
          </p:cNvPicPr>
          <p:nvPr/>
        </p:nvPicPr>
        <p:blipFill>
          <a:blip r:embed="rId3"/>
          <a:stretch>
            <a:fillRect/>
          </a:stretch>
        </p:blipFill>
        <p:spPr>
          <a:xfrm>
            <a:off x="1600199" y="1029870"/>
            <a:ext cx="9524019" cy="5332201"/>
          </a:xfrm>
          <a:prstGeom prst="rect">
            <a:avLst/>
          </a:prstGeom>
        </p:spPr>
      </p:pic>
    </p:spTree>
    <p:extLst>
      <p:ext uri="{BB962C8B-B14F-4D97-AF65-F5344CB8AC3E}">
        <p14:creationId xmlns:p14="http://schemas.microsoft.com/office/powerpoint/2010/main" val="9065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92CE-F207-4E03-813B-1BE1428AE7E0}"/>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8EFC3631-0EE8-41AC-BF71-5BF70AC45AD5}"/>
              </a:ext>
            </a:extLst>
          </p:cNvPr>
          <p:cNvSpPr>
            <a:spLocks noGrp="1"/>
          </p:cNvSpPr>
          <p:nvPr>
            <p:ph idx="1"/>
          </p:nvPr>
        </p:nvSpPr>
        <p:spPr>
          <a:xfrm>
            <a:off x="1523999" y="1363383"/>
            <a:ext cx="10021889" cy="5029199"/>
          </a:xfrm>
        </p:spPr>
        <p:txBody>
          <a:bodyPr/>
          <a:lstStyle/>
          <a:p>
            <a:r>
              <a:rPr lang="en-US" dirty="0">
                <a:solidFill>
                  <a:schemeClr val="bg1"/>
                </a:solidFill>
              </a:rPr>
              <a:t>Title I, Canon 7 (6), states – “All buildings and their contents shall be kept adequately insured”</a:t>
            </a:r>
          </a:p>
          <a:p>
            <a:r>
              <a:rPr lang="en-US" dirty="0">
                <a:solidFill>
                  <a:schemeClr val="bg1"/>
                </a:solidFill>
              </a:rPr>
              <a:t>In addition to insurance coverage for the physical property, each Diocesan entity, as defined in Title II.5 shall be required to have:</a:t>
            </a:r>
          </a:p>
          <a:p>
            <a:r>
              <a:rPr lang="en-US" dirty="0">
                <a:solidFill>
                  <a:schemeClr val="bg1"/>
                </a:solidFill>
              </a:rPr>
              <a:t>General liability insurance coverage of at least one million dollars ($1,000,000.00), </a:t>
            </a:r>
          </a:p>
          <a:p>
            <a:r>
              <a:rPr lang="en-US" dirty="0">
                <a:solidFill>
                  <a:schemeClr val="bg1"/>
                </a:solidFill>
              </a:rPr>
              <a:t>Liability insurance coverage against sexual misconduct which is at least equal to the lesser of (i) the maximum coverage and limits available from the Church Insurance Corporation, or (ii) the coverage and limits required by the Executive Board.</a:t>
            </a:r>
          </a:p>
        </p:txBody>
      </p:sp>
      <p:sp>
        <p:nvSpPr>
          <p:cNvPr id="4" name="Slide Number Placeholder 3">
            <a:extLst>
              <a:ext uri="{FF2B5EF4-FFF2-40B4-BE49-F238E27FC236}">
                <a16:creationId xmlns:a16="http://schemas.microsoft.com/office/drawing/2014/main" id="{ADCC03D9-D78C-45CE-8F8C-E8713BEB5FC5}"/>
              </a:ext>
            </a:extLst>
          </p:cNvPr>
          <p:cNvSpPr>
            <a:spLocks noGrp="1"/>
          </p:cNvSpPr>
          <p:nvPr>
            <p:ph type="sldNum" sz="quarter" idx="12"/>
          </p:nvPr>
        </p:nvSpPr>
        <p:spPr/>
        <p:txBody>
          <a:bodyPr/>
          <a:lstStyle/>
          <a:p>
            <a:fld id="{D57F1E4F-1CFF-5643-939E-02111984F565}" type="slidenum">
              <a:rPr lang="en-US" smtClean="0"/>
              <a:t>30</a:t>
            </a:fld>
            <a:endParaRPr lang="en-US" dirty="0"/>
          </a:p>
        </p:txBody>
      </p:sp>
      <p:pic>
        <p:nvPicPr>
          <p:cNvPr id="6" name="Picture 5" descr="A picture containing clock&#10;&#10;Description automatically generated">
            <a:extLst>
              <a:ext uri="{FF2B5EF4-FFF2-40B4-BE49-F238E27FC236}">
                <a16:creationId xmlns:a16="http://schemas.microsoft.com/office/drawing/2014/main" id="{C61DFF6D-0629-48FF-8740-553AA924295A}"/>
              </a:ext>
            </a:extLst>
          </p:cNvPr>
          <p:cNvPicPr>
            <a:picLocks noChangeAspect="1"/>
          </p:cNvPicPr>
          <p:nvPr/>
        </p:nvPicPr>
        <p:blipFill>
          <a:blip r:embed="rId3"/>
          <a:stretch>
            <a:fillRect/>
          </a:stretch>
        </p:blipFill>
        <p:spPr>
          <a:xfrm>
            <a:off x="4038600" y="4306183"/>
            <a:ext cx="4261348" cy="2124499"/>
          </a:xfrm>
          <a:prstGeom prst="rect">
            <a:avLst/>
          </a:prstGeom>
        </p:spPr>
      </p:pic>
    </p:spTree>
    <p:extLst>
      <p:ext uri="{BB962C8B-B14F-4D97-AF65-F5344CB8AC3E}">
        <p14:creationId xmlns:p14="http://schemas.microsoft.com/office/powerpoint/2010/main" val="850015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p:txBody>
          <a:bodyPr/>
          <a:lstStyle/>
          <a:p>
            <a:r>
              <a:rPr lang="en-US" dirty="0"/>
              <a:t>General Liability Insurance</a:t>
            </a:r>
          </a:p>
        </p:txBody>
      </p:sp>
      <p:sp>
        <p:nvSpPr>
          <p:cNvPr id="3" name="Content Placeholder 2">
            <a:extLst>
              <a:ext uri="{FF2B5EF4-FFF2-40B4-BE49-F238E27FC236}">
                <a16:creationId xmlns:a16="http://schemas.microsoft.com/office/drawing/2014/main" id="{DBC7866D-10F9-4B6B-B5CA-D22DCD41B119}"/>
              </a:ext>
            </a:extLst>
          </p:cNvPr>
          <p:cNvSpPr>
            <a:spLocks noGrp="1"/>
          </p:cNvSpPr>
          <p:nvPr>
            <p:ph idx="1"/>
          </p:nvPr>
        </p:nvSpPr>
        <p:spPr>
          <a:xfrm>
            <a:off x="1524000" y="1524000"/>
            <a:ext cx="8526834" cy="5105400"/>
          </a:xfrm>
        </p:spPr>
        <p:txBody>
          <a:bodyPr/>
          <a:lstStyle/>
          <a:p>
            <a:r>
              <a:rPr lang="en-US" dirty="0">
                <a:solidFill>
                  <a:schemeClr val="bg1"/>
                </a:solidFill>
              </a:rPr>
              <a:t>Purpose: To protect and organization and its agents against civil liability for bodily injury, property damage, or personal injury to others.</a:t>
            </a:r>
          </a:p>
          <a:p>
            <a:r>
              <a:rPr lang="en-US" dirty="0">
                <a:solidFill>
                  <a:schemeClr val="bg1"/>
                </a:solidFill>
              </a:rPr>
              <a:t>Most general liability for not-for-profits protect the following:</a:t>
            </a:r>
          </a:p>
          <a:p>
            <a:pPr lvl="1"/>
            <a:r>
              <a:rPr lang="en-US" dirty="0">
                <a:solidFill>
                  <a:schemeClr val="bg1"/>
                </a:solidFill>
              </a:rPr>
              <a:t>The corporate entity (the “Named Insured”);</a:t>
            </a:r>
          </a:p>
          <a:p>
            <a:pPr lvl="1"/>
            <a:r>
              <a:rPr lang="en-US" dirty="0">
                <a:solidFill>
                  <a:schemeClr val="bg1"/>
                </a:solidFill>
              </a:rPr>
              <a:t>Its subsidiaries and affiliates;</a:t>
            </a:r>
          </a:p>
          <a:p>
            <a:pPr lvl="1"/>
            <a:r>
              <a:rPr lang="en-US" dirty="0">
                <a:solidFill>
                  <a:schemeClr val="bg1"/>
                </a:solidFill>
              </a:rPr>
              <a:t>Their executive officers;</a:t>
            </a:r>
          </a:p>
          <a:p>
            <a:pPr lvl="1"/>
            <a:r>
              <a:rPr lang="en-US" dirty="0">
                <a:solidFill>
                  <a:schemeClr val="bg1"/>
                </a:solidFill>
              </a:rPr>
              <a:t>Their employees; and</a:t>
            </a:r>
          </a:p>
          <a:p>
            <a:pPr lvl="1"/>
            <a:r>
              <a:rPr lang="en-US" dirty="0">
                <a:solidFill>
                  <a:schemeClr val="bg1"/>
                </a:solidFill>
              </a:rPr>
              <a:t>Their volunteers</a:t>
            </a:r>
          </a:p>
          <a:p>
            <a:pPr marL="457200" lvl="1" indent="0">
              <a:buNone/>
            </a:pPr>
            <a:r>
              <a:rPr lang="en-US" dirty="0">
                <a:solidFill>
                  <a:schemeClr val="bg1"/>
                </a:solidFill>
              </a:rPr>
              <a:t>….for their actins on the organization’s behalf. Church-related policies may be even more specific in designating ordained clergy, wardens, and vestry members as additional types of Insureds. </a:t>
            </a: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15623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a:xfrm>
            <a:off x="1524000" y="452718"/>
            <a:ext cx="9448800" cy="1400530"/>
          </a:xfrm>
        </p:spPr>
        <p:txBody>
          <a:bodyPr/>
          <a:lstStyle/>
          <a:p>
            <a:r>
              <a:rPr lang="en-US" dirty="0"/>
              <a:t>Directors’ &amp; Officers (D&amp;O) Insurance</a:t>
            </a:r>
          </a:p>
        </p:txBody>
      </p:sp>
      <p:sp>
        <p:nvSpPr>
          <p:cNvPr id="3" name="Content Placeholder 2">
            <a:extLst>
              <a:ext uri="{FF2B5EF4-FFF2-40B4-BE49-F238E27FC236}">
                <a16:creationId xmlns:a16="http://schemas.microsoft.com/office/drawing/2014/main" id="{DBC7866D-10F9-4B6B-B5CA-D22DCD41B119}"/>
              </a:ext>
            </a:extLst>
          </p:cNvPr>
          <p:cNvSpPr>
            <a:spLocks noGrp="1"/>
          </p:cNvSpPr>
          <p:nvPr>
            <p:ph idx="1"/>
          </p:nvPr>
        </p:nvSpPr>
        <p:spPr>
          <a:xfrm>
            <a:off x="1524000" y="1524000"/>
            <a:ext cx="9372600" cy="5105400"/>
          </a:xfrm>
        </p:spPr>
        <p:txBody>
          <a:bodyPr>
            <a:normAutofit fontScale="92500" lnSpcReduction="10000"/>
          </a:bodyPr>
          <a:lstStyle/>
          <a:p>
            <a:r>
              <a:rPr lang="en-US" dirty="0">
                <a:solidFill>
                  <a:schemeClr val="bg1"/>
                </a:solidFill>
              </a:rPr>
              <a:t>Purpose: To protect and organization  and its agents against “wrongful acts.”</a:t>
            </a:r>
          </a:p>
          <a:p>
            <a:r>
              <a:rPr lang="en-US" dirty="0">
                <a:solidFill>
                  <a:schemeClr val="bg1"/>
                </a:solidFill>
              </a:rPr>
              <a:t>Most D&amp;O for not-for-profits protect the following:</a:t>
            </a:r>
          </a:p>
          <a:p>
            <a:pPr lvl="1"/>
            <a:r>
              <a:rPr lang="en-US" dirty="0">
                <a:solidFill>
                  <a:schemeClr val="bg1"/>
                </a:solidFill>
              </a:rPr>
              <a:t>The entity, boteh in its own right and when it indemnifies Directors &amp; Offices pursuant to its by-laws; and</a:t>
            </a:r>
          </a:p>
          <a:p>
            <a:pPr lvl="1"/>
            <a:r>
              <a:rPr lang="en-US" dirty="0">
                <a:solidFill>
                  <a:schemeClr val="bg1"/>
                </a:solidFill>
              </a:rPr>
              <a:t>Its Directors &amp; Officers (as defined in the policy)</a:t>
            </a:r>
          </a:p>
          <a:p>
            <a:r>
              <a:rPr lang="en-US" dirty="0">
                <a:solidFill>
                  <a:schemeClr val="bg1"/>
                </a:solidFill>
              </a:rPr>
              <a:t>Many D&amp;O policies are underwritten on a “Claims-Made” basis</a:t>
            </a:r>
          </a:p>
          <a:p>
            <a:r>
              <a:rPr lang="en-US" dirty="0">
                <a:solidFill>
                  <a:schemeClr val="bg1"/>
                </a:solidFill>
              </a:rPr>
              <a:t>Within the context of a D&amp;O policy, a </a:t>
            </a:r>
            <a:r>
              <a:rPr lang="en-US" b="1" i="1" dirty="0">
                <a:solidFill>
                  <a:schemeClr val="bg1"/>
                </a:solidFill>
              </a:rPr>
              <a:t>Wrongful Act</a:t>
            </a:r>
            <a:r>
              <a:rPr lang="en-US" dirty="0">
                <a:solidFill>
                  <a:schemeClr val="bg1"/>
                </a:solidFill>
              </a:rPr>
              <a:t> is usually defined as:</a:t>
            </a:r>
          </a:p>
          <a:p>
            <a:pPr lvl="1"/>
            <a:r>
              <a:rPr lang="en-US" dirty="0">
                <a:solidFill>
                  <a:schemeClr val="bg1"/>
                </a:solidFill>
              </a:rPr>
              <a:t>An Act committed or wrongfully attempted</a:t>
            </a:r>
          </a:p>
          <a:p>
            <a:pPr lvl="1"/>
            <a:r>
              <a:rPr lang="en-US" dirty="0">
                <a:solidFill>
                  <a:schemeClr val="bg1"/>
                </a:solidFill>
              </a:rPr>
              <a:t>An error</a:t>
            </a:r>
          </a:p>
          <a:p>
            <a:pPr lvl="1"/>
            <a:r>
              <a:rPr lang="en-US" dirty="0">
                <a:solidFill>
                  <a:schemeClr val="bg1"/>
                </a:solidFill>
              </a:rPr>
              <a:t>An omission</a:t>
            </a:r>
          </a:p>
          <a:p>
            <a:pPr lvl="1"/>
            <a:r>
              <a:rPr lang="en-US" dirty="0">
                <a:solidFill>
                  <a:schemeClr val="bg1"/>
                </a:solidFill>
              </a:rPr>
              <a:t>A misstatement</a:t>
            </a:r>
          </a:p>
          <a:p>
            <a:pPr lvl="1"/>
            <a:r>
              <a:rPr lang="en-US" dirty="0">
                <a:solidFill>
                  <a:schemeClr val="bg1"/>
                </a:solidFill>
              </a:rPr>
              <a:t>A misleading statement</a:t>
            </a:r>
          </a:p>
          <a:p>
            <a:pPr lvl="1"/>
            <a:r>
              <a:rPr lang="en-US" dirty="0">
                <a:solidFill>
                  <a:schemeClr val="bg1"/>
                </a:solidFill>
              </a:rPr>
              <a:t>Neglect</a:t>
            </a:r>
          </a:p>
          <a:p>
            <a:pPr lvl="1"/>
            <a:r>
              <a:rPr lang="en-US" dirty="0">
                <a:solidFill>
                  <a:schemeClr val="bg1"/>
                </a:solidFill>
              </a:rPr>
              <a:t>A breach of duty</a:t>
            </a: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246228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a:xfrm>
            <a:off x="1524000" y="452718"/>
            <a:ext cx="9448800" cy="1400530"/>
          </a:xfrm>
        </p:spPr>
        <p:txBody>
          <a:bodyPr/>
          <a:lstStyle/>
          <a:p>
            <a:r>
              <a:rPr lang="en-US" dirty="0"/>
              <a:t>Claims-made Policy Insurance</a:t>
            </a:r>
          </a:p>
        </p:txBody>
      </p:sp>
      <p:sp>
        <p:nvSpPr>
          <p:cNvPr id="3" name="Content Placeholder 2">
            <a:extLst>
              <a:ext uri="{FF2B5EF4-FFF2-40B4-BE49-F238E27FC236}">
                <a16:creationId xmlns:a16="http://schemas.microsoft.com/office/drawing/2014/main" id="{DBC7866D-10F9-4B6B-B5CA-D22DCD41B119}"/>
              </a:ext>
            </a:extLst>
          </p:cNvPr>
          <p:cNvSpPr>
            <a:spLocks noGrp="1"/>
          </p:cNvSpPr>
          <p:nvPr>
            <p:ph idx="1"/>
          </p:nvPr>
        </p:nvSpPr>
        <p:spPr>
          <a:xfrm>
            <a:off x="1485900" y="1371600"/>
            <a:ext cx="9372600" cy="5408995"/>
          </a:xfrm>
        </p:spPr>
        <p:txBody>
          <a:bodyPr>
            <a:normAutofit/>
          </a:bodyPr>
          <a:lstStyle/>
          <a:p>
            <a:r>
              <a:rPr lang="en-US" dirty="0">
                <a:solidFill>
                  <a:schemeClr val="bg1"/>
                </a:solidFill>
              </a:rPr>
              <a:t>The claims-made covers incidents that are report during the active policy period - or an extended reporting period - and occur after a policy's retroactive start date. Claims through this form of coverage must meet both criteria for coverage to apply.</a:t>
            </a:r>
          </a:p>
          <a:p>
            <a:pPr marL="0" indent="0">
              <a:buNone/>
            </a:pPr>
            <a:r>
              <a:rPr lang="en-US" dirty="0">
                <a:solidFill>
                  <a:schemeClr val="bg1"/>
                </a:solidFill>
              </a:rPr>
              <a:t>What is a retroactive date?</a:t>
            </a:r>
          </a:p>
          <a:p>
            <a:r>
              <a:rPr lang="en-US" dirty="0">
                <a:solidFill>
                  <a:schemeClr val="bg1"/>
                </a:solidFill>
              </a:rPr>
              <a:t>A retroactive date is the specific date a policy's coverage begins. This is generally the policy's effective date or a past date agreed on by the insured.</a:t>
            </a:r>
          </a:p>
          <a:p>
            <a:endParaRPr lang="en-US" dirty="0">
              <a:solidFill>
                <a:schemeClr val="bg1"/>
              </a:solidFill>
            </a:endParaRPr>
          </a:p>
          <a:p>
            <a:pPr marL="0" indent="0">
              <a:buNone/>
            </a:pPr>
            <a:r>
              <a:rPr lang="en-US" dirty="0">
                <a:solidFill>
                  <a:schemeClr val="bg1"/>
                </a:solidFill>
              </a:rPr>
              <a:t>Extended reporting period</a:t>
            </a:r>
          </a:p>
          <a:p>
            <a:r>
              <a:rPr lang="en-US" dirty="0">
                <a:solidFill>
                  <a:schemeClr val="bg1"/>
                </a:solidFill>
              </a:rPr>
              <a:t>Also known as tail coverage, an extended reporting period is a provision on a policy that extends the amount of time you can report a claim after a policy's cancellation. Most policies typically include tail coverage, and the length of time varies depending on the carrier.</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926721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a:xfrm>
            <a:off x="1524000" y="452718"/>
            <a:ext cx="9448800" cy="1400530"/>
          </a:xfrm>
        </p:spPr>
        <p:txBody>
          <a:bodyPr/>
          <a:lstStyle/>
          <a:p>
            <a:r>
              <a:rPr lang="en-US" dirty="0"/>
              <a:t>Claims-made Policy Insurance</a:t>
            </a:r>
          </a:p>
        </p:txBody>
      </p:sp>
      <p:sp>
        <p:nvSpPr>
          <p:cNvPr id="3" name="Content Placeholder 2">
            <a:extLst>
              <a:ext uri="{FF2B5EF4-FFF2-40B4-BE49-F238E27FC236}">
                <a16:creationId xmlns:a16="http://schemas.microsoft.com/office/drawing/2014/main" id="{DBC7866D-10F9-4B6B-B5CA-D22DCD41B119}"/>
              </a:ext>
            </a:extLst>
          </p:cNvPr>
          <p:cNvSpPr>
            <a:spLocks noGrp="1"/>
          </p:cNvSpPr>
          <p:nvPr>
            <p:ph idx="1"/>
          </p:nvPr>
        </p:nvSpPr>
        <p:spPr>
          <a:xfrm>
            <a:off x="1524000" y="1371600"/>
            <a:ext cx="9372600" cy="4646995"/>
          </a:xfrm>
        </p:spPr>
        <p:txBody>
          <a:bodyPr>
            <a:normAutofit/>
          </a:bodyPr>
          <a:lstStyle/>
          <a:p>
            <a:pPr marL="0" indent="0">
              <a:buNone/>
            </a:pPr>
            <a:r>
              <a:rPr lang="en-US" sz="1800" dirty="0">
                <a:solidFill>
                  <a:schemeClr val="bg1"/>
                </a:solidFill>
              </a:rPr>
              <a:t>Example: a small business owner purchases a general liability policy on a claims-made basis. The policy is effective from January 1, 2016, through December 31, 2016, and has a retroactive date of October 1, 2015. A claim is reported during the policy period for a loss that occurred on November 10, 2015.</a:t>
            </a:r>
          </a:p>
          <a:p>
            <a:r>
              <a:rPr lang="en-US" sz="1800" dirty="0">
                <a:solidFill>
                  <a:schemeClr val="bg1"/>
                </a:solidFill>
              </a:rPr>
              <a:t>Since the incident was reported during the policy period and occurred after the retroactive date, the claim is covered. Claims-made coverage wouldn't apply had the loss occurred prior to October 1, 2015.</a:t>
            </a:r>
          </a:p>
          <a:p>
            <a:pPr marL="0" indent="0">
              <a:buNone/>
            </a:pPr>
            <a:endParaRPr lang="en-US" sz="1800" dirty="0">
              <a:solidFill>
                <a:schemeClr val="bg1"/>
              </a:solidFill>
            </a:endParaRP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34</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A70F805C-40C1-48B4-8E54-55A300B20317}"/>
              </a:ext>
            </a:extLst>
          </p:cNvPr>
          <p:cNvPicPr>
            <a:picLocks noChangeAspect="1"/>
          </p:cNvPicPr>
          <p:nvPr/>
        </p:nvPicPr>
        <p:blipFill>
          <a:blip r:embed="rId3"/>
          <a:stretch>
            <a:fillRect/>
          </a:stretch>
        </p:blipFill>
        <p:spPr>
          <a:xfrm>
            <a:off x="1733770" y="3454042"/>
            <a:ext cx="9812119" cy="2886478"/>
          </a:xfrm>
          <a:prstGeom prst="rect">
            <a:avLst/>
          </a:prstGeom>
        </p:spPr>
      </p:pic>
    </p:spTree>
    <p:extLst>
      <p:ext uri="{BB962C8B-B14F-4D97-AF65-F5344CB8AC3E}">
        <p14:creationId xmlns:p14="http://schemas.microsoft.com/office/powerpoint/2010/main" val="1238297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a:xfrm>
            <a:off x="1524000" y="452718"/>
            <a:ext cx="9448800" cy="1400530"/>
          </a:xfrm>
        </p:spPr>
        <p:txBody>
          <a:bodyPr/>
          <a:lstStyle/>
          <a:p>
            <a:r>
              <a:rPr lang="en-US" dirty="0"/>
              <a:t>Occurrence Policy Insurance</a:t>
            </a: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35</a:t>
            </a:fld>
            <a:endParaRPr lang="en-US" dirty="0"/>
          </a:p>
        </p:txBody>
      </p:sp>
      <p:sp>
        <p:nvSpPr>
          <p:cNvPr id="6" name="Content Placeholder 2">
            <a:extLst>
              <a:ext uri="{FF2B5EF4-FFF2-40B4-BE49-F238E27FC236}">
                <a16:creationId xmlns:a16="http://schemas.microsoft.com/office/drawing/2014/main" id="{7226B5D0-F1D7-43F3-AE7D-48BBEB08FD65}"/>
              </a:ext>
            </a:extLst>
          </p:cNvPr>
          <p:cNvSpPr>
            <a:spLocks noGrp="1"/>
          </p:cNvSpPr>
          <p:nvPr>
            <p:ph idx="1"/>
          </p:nvPr>
        </p:nvSpPr>
        <p:spPr>
          <a:xfrm>
            <a:off x="1524000" y="1363383"/>
            <a:ext cx="8526834" cy="5029199"/>
          </a:xfrm>
        </p:spPr>
        <p:txBody>
          <a:bodyPr/>
          <a:lstStyle/>
          <a:p>
            <a:r>
              <a:rPr lang="en-US" dirty="0">
                <a:solidFill>
                  <a:schemeClr val="bg1"/>
                </a:solidFill>
              </a:rPr>
              <a:t>The occurrence form covers losses that take place during a specific coverage period, regardless of when an incident is reported.</a:t>
            </a:r>
          </a:p>
          <a:p>
            <a:r>
              <a:rPr lang="en-US" dirty="0">
                <a:solidFill>
                  <a:schemeClr val="bg1"/>
                </a:solidFill>
              </a:rPr>
              <a:t>An occurrence policy is typically more expensive than claims-made policy because there isn't a limit on the time a claim must be reported.</a:t>
            </a:r>
          </a:p>
          <a:p>
            <a:r>
              <a:rPr lang="en-US" dirty="0">
                <a:solidFill>
                  <a:schemeClr val="bg1"/>
                </a:solidFill>
              </a:rPr>
              <a:t>There's no advantage to having a claims-made coverage over occurrence coverage, and vice versa. It depends on how you'd like your coverages to be activated.</a:t>
            </a:r>
          </a:p>
        </p:txBody>
      </p:sp>
    </p:spTree>
    <p:extLst>
      <p:ext uri="{BB962C8B-B14F-4D97-AF65-F5344CB8AC3E}">
        <p14:creationId xmlns:p14="http://schemas.microsoft.com/office/powerpoint/2010/main" val="2907918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a:xfrm>
            <a:off x="1524000" y="452718"/>
            <a:ext cx="9448800" cy="1400530"/>
          </a:xfrm>
        </p:spPr>
        <p:txBody>
          <a:bodyPr/>
          <a:lstStyle/>
          <a:p>
            <a:r>
              <a:rPr lang="en-US" dirty="0"/>
              <a:t>Occurrence Policy Insurance</a:t>
            </a: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36</a:t>
            </a:fld>
            <a:endParaRPr lang="en-US" dirty="0"/>
          </a:p>
        </p:txBody>
      </p:sp>
      <p:sp>
        <p:nvSpPr>
          <p:cNvPr id="6" name="Content Placeholder 2">
            <a:extLst>
              <a:ext uri="{FF2B5EF4-FFF2-40B4-BE49-F238E27FC236}">
                <a16:creationId xmlns:a16="http://schemas.microsoft.com/office/drawing/2014/main" id="{7226B5D0-F1D7-43F3-AE7D-48BBEB08FD65}"/>
              </a:ext>
            </a:extLst>
          </p:cNvPr>
          <p:cNvSpPr>
            <a:spLocks noGrp="1"/>
          </p:cNvSpPr>
          <p:nvPr>
            <p:ph idx="1"/>
          </p:nvPr>
        </p:nvSpPr>
        <p:spPr>
          <a:xfrm>
            <a:off x="1600200" y="1295400"/>
            <a:ext cx="9107490" cy="5029199"/>
          </a:xfrm>
        </p:spPr>
        <p:txBody>
          <a:bodyPr/>
          <a:lstStyle/>
          <a:p>
            <a:r>
              <a:rPr lang="en-US" dirty="0">
                <a:solidFill>
                  <a:schemeClr val="bg1"/>
                </a:solidFill>
              </a:rPr>
              <a:t>Example, an electrician purchases a general liability policy on an occurrence basis. The policy is effective from January 1, 2016 through December 31, 2016. A claim is reported against the electrician in February 2017, for faulty work completed during the policy period in October 2016. The claim will be covered since the loss occurred during the policy period.</a:t>
            </a:r>
          </a:p>
        </p:txBody>
      </p:sp>
      <p:pic>
        <p:nvPicPr>
          <p:cNvPr id="5" name="Picture 4" descr="A screenshot of a cell phone&#10;&#10;Description automatically generated">
            <a:extLst>
              <a:ext uri="{FF2B5EF4-FFF2-40B4-BE49-F238E27FC236}">
                <a16:creationId xmlns:a16="http://schemas.microsoft.com/office/drawing/2014/main" id="{526ACE72-9259-4F2A-BB67-0E7750E76448}"/>
              </a:ext>
            </a:extLst>
          </p:cNvPr>
          <p:cNvPicPr>
            <a:picLocks noChangeAspect="1"/>
          </p:cNvPicPr>
          <p:nvPr/>
        </p:nvPicPr>
        <p:blipFill>
          <a:blip r:embed="rId3"/>
          <a:stretch>
            <a:fillRect/>
          </a:stretch>
        </p:blipFill>
        <p:spPr>
          <a:xfrm>
            <a:off x="1537010" y="3200400"/>
            <a:ext cx="9716856" cy="2553056"/>
          </a:xfrm>
          <a:prstGeom prst="rect">
            <a:avLst/>
          </a:prstGeom>
        </p:spPr>
      </p:pic>
    </p:spTree>
    <p:extLst>
      <p:ext uri="{BB962C8B-B14F-4D97-AF65-F5344CB8AC3E}">
        <p14:creationId xmlns:p14="http://schemas.microsoft.com/office/powerpoint/2010/main" val="1046748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8C05-9F3F-4106-B668-646366E6A9E0}"/>
              </a:ext>
            </a:extLst>
          </p:cNvPr>
          <p:cNvSpPr>
            <a:spLocks noGrp="1"/>
          </p:cNvSpPr>
          <p:nvPr>
            <p:ph type="title"/>
          </p:nvPr>
        </p:nvSpPr>
        <p:spPr/>
        <p:txBody>
          <a:bodyPr/>
          <a:lstStyle/>
          <a:p>
            <a:r>
              <a:rPr lang="en-US" dirty="0"/>
              <a:t>Insurance Open Discussion</a:t>
            </a:r>
          </a:p>
        </p:txBody>
      </p:sp>
      <p:sp>
        <p:nvSpPr>
          <p:cNvPr id="3" name="Content Placeholder 2">
            <a:extLst>
              <a:ext uri="{FF2B5EF4-FFF2-40B4-BE49-F238E27FC236}">
                <a16:creationId xmlns:a16="http://schemas.microsoft.com/office/drawing/2014/main" id="{DBC7866D-10F9-4B6B-B5CA-D22DCD41B119}"/>
              </a:ext>
            </a:extLst>
          </p:cNvPr>
          <p:cNvSpPr>
            <a:spLocks noGrp="1"/>
          </p:cNvSpPr>
          <p:nvPr>
            <p:ph idx="1"/>
          </p:nvPr>
        </p:nvSpPr>
        <p:spPr>
          <a:xfrm>
            <a:off x="990600" y="1847672"/>
            <a:ext cx="8526834" cy="4195481"/>
          </a:xfrm>
        </p:spPr>
        <p:txBody>
          <a:bodyPr/>
          <a:lstStyle/>
          <a:p>
            <a:r>
              <a:rPr lang="en-US" dirty="0">
                <a:solidFill>
                  <a:schemeClr val="bg1"/>
                </a:solidFill>
              </a:rPr>
              <a:t>COI – Certificate of Insurance</a:t>
            </a:r>
          </a:p>
          <a:p>
            <a:pPr lvl="1"/>
            <a:r>
              <a:rPr lang="en-US" dirty="0">
                <a:solidFill>
                  <a:schemeClr val="bg1"/>
                </a:solidFill>
              </a:rPr>
              <a:t>When would you request one?</a:t>
            </a:r>
          </a:p>
          <a:p>
            <a:pPr lvl="1"/>
            <a:r>
              <a:rPr lang="en-US" dirty="0">
                <a:solidFill>
                  <a:schemeClr val="bg1"/>
                </a:solidFill>
              </a:rPr>
              <a:t>When might you provide one?</a:t>
            </a:r>
          </a:p>
          <a:p>
            <a:r>
              <a:rPr lang="en-US" dirty="0">
                <a:solidFill>
                  <a:schemeClr val="bg1"/>
                </a:solidFill>
              </a:rPr>
              <a:t>Deductibles and what is covered?</a:t>
            </a:r>
          </a:p>
          <a:p>
            <a:r>
              <a:rPr lang="en-US" dirty="0">
                <a:solidFill>
                  <a:schemeClr val="bg1"/>
                </a:solidFill>
              </a:rPr>
              <a:t>Why might a claim be denied? </a:t>
            </a:r>
          </a:p>
          <a:p>
            <a:pPr lvl="1"/>
            <a:r>
              <a:rPr lang="en-US" dirty="0">
                <a:solidFill>
                  <a:schemeClr val="bg1"/>
                </a:solidFill>
              </a:rPr>
              <a:t>Does not meet the deductible</a:t>
            </a:r>
          </a:p>
          <a:p>
            <a:pPr lvl="1"/>
            <a:r>
              <a:rPr lang="en-US" dirty="0">
                <a:solidFill>
                  <a:schemeClr val="bg1"/>
                </a:solidFill>
              </a:rPr>
              <a:t>Not covered under the policy</a:t>
            </a:r>
          </a:p>
          <a:p>
            <a:pPr lvl="1"/>
            <a:r>
              <a:rPr lang="en-US" dirty="0">
                <a:solidFill>
                  <a:schemeClr val="bg1"/>
                </a:solidFill>
              </a:rPr>
              <a:t>Differed maintenance</a:t>
            </a:r>
          </a:p>
          <a:p>
            <a:endParaRPr lang="en-US" dirty="0">
              <a:solidFill>
                <a:schemeClr val="bg1"/>
              </a:solidFill>
            </a:endParaRPr>
          </a:p>
        </p:txBody>
      </p:sp>
      <p:sp>
        <p:nvSpPr>
          <p:cNvPr id="4" name="Slide Number Placeholder 3">
            <a:extLst>
              <a:ext uri="{FF2B5EF4-FFF2-40B4-BE49-F238E27FC236}">
                <a16:creationId xmlns:a16="http://schemas.microsoft.com/office/drawing/2014/main" id="{B76A7903-CDC5-405E-BF2F-B006188B2B13}"/>
              </a:ext>
            </a:extLst>
          </p:cNvPr>
          <p:cNvSpPr>
            <a:spLocks noGrp="1"/>
          </p:cNvSpPr>
          <p:nvPr>
            <p:ph type="sldNum" sz="quarter" idx="12"/>
          </p:nvPr>
        </p:nvSpPr>
        <p:spPr/>
        <p:txBody>
          <a:bodyPr/>
          <a:lstStyle/>
          <a:p>
            <a:fld id="{D57F1E4F-1CFF-5643-939E-02111984F565}" type="slidenum">
              <a:rPr lang="en-US" smtClean="0"/>
              <a:t>37</a:t>
            </a:fld>
            <a:endParaRPr lang="en-US" dirty="0"/>
          </a:p>
        </p:txBody>
      </p:sp>
      <p:pic>
        <p:nvPicPr>
          <p:cNvPr id="5" name="Picture 4" descr="A close up of a map&#10;&#10;Description automatically generated">
            <a:extLst>
              <a:ext uri="{FF2B5EF4-FFF2-40B4-BE49-F238E27FC236}">
                <a16:creationId xmlns:a16="http://schemas.microsoft.com/office/drawing/2014/main" id="{13C05042-28A3-46FD-A6F6-4E7B7E67DC13}"/>
              </a:ext>
            </a:extLst>
          </p:cNvPr>
          <p:cNvPicPr>
            <a:picLocks noChangeAspect="1"/>
          </p:cNvPicPr>
          <p:nvPr/>
        </p:nvPicPr>
        <p:blipFill>
          <a:blip r:embed="rId3"/>
          <a:stretch>
            <a:fillRect/>
          </a:stretch>
        </p:blipFill>
        <p:spPr>
          <a:xfrm>
            <a:off x="5486400" y="1676400"/>
            <a:ext cx="6481458" cy="2786059"/>
          </a:xfrm>
          <a:prstGeom prst="rect">
            <a:avLst/>
          </a:prstGeom>
        </p:spPr>
      </p:pic>
    </p:spTree>
    <p:extLst>
      <p:ext uri="{BB962C8B-B14F-4D97-AF65-F5344CB8AC3E}">
        <p14:creationId xmlns:p14="http://schemas.microsoft.com/office/powerpoint/2010/main" val="513775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952C-9121-4DA0-8D22-D964C843970D}"/>
              </a:ext>
            </a:extLst>
          </p:cNvPr>
          <p:cNvSpPr>
            <a:spLocks noGrp="1"/>
          </p:cNvSpPr>
          <p:nvPr>
            <p:ph type="title"/>
          </p:nvPr>
        </p:nvSpPr>
        <p:spPr>
          <a:xfrm>
            <a:off x="2819400" y="2590800"/>
            <a:ext cx="8526834" cy="1400530"/>
          </a:xfrm>
        </p:spPr>
        <p:txBody>
          <a:bodyPr/>
          <a:lstStyle/>
          <a:p>
            <a:r>
              <a:rPr lang="en-US" dirty="0"/>
              <a:t>Maintenance of Property</a:t>
            </a:r>
          </a:p>
        </p:txBody>
      </p:sp>
      <p:sp>
        <p:nvSpPr>
          <p:cNvPr id="4" name="Slide Number Placeholder 3">
            <a:extLst>
              <a:ext uri="{FF2B5EF4-FFF2-40B4-BE49-F238E27FC236}">
                <a16:creationId xmlns:a16="http://schemas.microsoft.com/office/drawing/2014/main" id="{480A2DF7-CE0E-4DDC-9B48-79A437DAB992}"/>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363731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952C-9121-4DA0-8D22-D964C843970D}"/>
              </a:ext>
            </a:extLst>
          </p:cNvPr>
          <p:cNvSpPr>
            <a:spLocks noGrp="1"/>
          </p:cNvSpPr>
          <p:nvPr>
            <p:ph type="title"/>
          </p:nvPr>
        </p:nvSpPr>
        <p:spPr/>
        <p:txBody>
          <a:bodyPr/>
          <a:lstStyle/>
          <a:p>
            <a:r>
              <a:rPr lang="en-US" dirty="0"/>
              <a:t>Maintenance of Property</a:t>
            </a:r>
          </a:p>
        </p:txBody>
      </p:sp>
      <p:sp>
        <p:nvSpPr>
          <p:cNvPr id="3" name="Content Placeholder 2">
            <a:extLst>
              <a:ext uri="{FF2B5EF4-FFF2-40B4-BE49-F238E27FC236}">
                <a16:creationId xmlns:a16="http://schemas.microsoft.com/office/drawing/2014/main" id="{20044C3B-AFCA-49B5-91D4-2A525D2275C7}"/>
              </a:ext>
            </a:extLst>
          </p:cNvPr>
          <p:cNvSpPr>
            <a:spLocks noGrp="1"/>
          </p:cNvSpPr>
          <p:nvPr>
            <p:ph idx="1"/>
          </p:nvPr>
        </p:nvSpPr>
        <p:spPr>
          <a:xfrm>
            <a:off x="1523019" y="1600200"/>
            <a:ext cx="8526834" cy="4648199"/>
          </a:xfrm>
        </p:spPr>
        <p:txBody>
          <a:bodyPr/>
          <a:lstStyle/>
          <a:p>
            <a:r>
              <a:rPr lang="en-US" dirty="0">
                <a:solidFill>
                  <a:schemeClr val="bg1"/>
                </a:solidFill>
              </a:rPr>
              <a:t>It is important to properly maintain the property to mitigate risk. </a:t>
            </a:r>
          </a:p>
          <a:p>
            <a:r>
              <a:rPr lang="en-US" dirty="0">
                <a:solidFill>
                  <a:schemeClr val="bg1"/>
                </a:solidFill>
              </a:rPr>
              <a:t>Insurance can deny property claims based on deferred maintenance</a:t>
            </a:r>
          </a:p>
          <a:p>
            <a:pPr lvl="1"/>
            <a:r>
              <a:rPr lang="en-US" dirty="0">
                <a:solidFill>
                  <a:schemeClr val="bg1"/>
                </a:solidFill>
              </a:rPr>
              <a:t>What is deferred maintenance?</a:t>
            </a:r>
          </a:p>
        </p:txBody>
      </p:sp>
      <p:sp>
        <p:nvSpPr>
          <p:cNvPr id="4" name="Slide Number Placeholder 3">
            <a:extLst>
              <a:ext uri="{FF2B5EF4-FFF2-40B4-BE49-F238E27FC236}">
                <a16:creationId xmlns:a16="http://schemas.microsoft.com/office/drawing/2014/main" id="{480A2DF7-CE0E-4DDC-9B48-79A437DAB992}"/>
              </a:ext>
            </a:extLst>
          </p:cNvPr>
          <p:cNvSpPr>
            <a:spLocks noGrp="1"/>
          </p:cNvSpPr>
          <p:nvPr>
            <p:ph type="sldNum" sz="quarter" idx="12"/>
          </p:nvPr>
        </p:nvSpPr>
        <p:spPr/>
        <p:txBody>
          <a:bodyPr/>
          <a:lstStyle/>
          <a:p>
            <a:fld id="{D57F1E4F-1CFF-5643-939E-02111984F565}" type="slidenum">
              <a:rPr lang="en-US" smtClean="0"/>
              <a:t>39</a:t>
            </a:fld>
            <a:endParaRPr lang="en-US" dirty="0"/>
          </a:p>
        </p:txBody>
      </p:sp>
      <p:pic>
        <p:nvPicPr>
          <p:cNvPr id="8" name="Picture 7" descr="A close up of text on a black background&#10;&#10;Description automatically generated">
            <a:extLst>
              <a:ext uri="{FF2B5EF4-FFF2-40B4-BE49-F238E27FC236}">
                <a16:creationId xmlns:a16="http://schemas.microsoft.com/office/drawing/2014/main" id="{38AA514D-DEDE-4E7F-8705-A8A93784716F}"/>
              </a:ext>
            </a:extLst>
          </p:cNvPr>
          <p:cNvPicPr>
            <a:picLocks noChangeAspect="1"/>
          </p:cNvPicPr>
          <p:nvPr/>
        </p:nvPicPr>
        <p:blipFill>
          <a:blip r:embed="rId3"/>
          <a:stretch>
            <a:fillRect/>
          </a:stretch>
        </p:blipFill>
        <p:spPr>
          <a:xfrm>
            <a:off x="2819400" y="2948426"/>
            <a:ext cx="6753710" cy="3299973"/>
          </a:xfrm>
          <a:prstGeom prst="rect">
            <a:avLst/>
          </a:prstGeom>
        </p:spPr>
      </p:pic>
    </p:spTree>
    <p:extLst>
      <p:ext uri="{BB962C8B-B14F-4D97-AF65-F5344CB8AC3E}">
        <p14:creationId xmlns:p14="http://schemas.microsoft.com/office/powerpoint/2010/main" val="224604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4F03-1D32-4892-A303-08F753EBDD77}"/>
              </a:ext>
            </a:extLst>
          </p:cNvPr>
          <p:cNvSpPr>
            <a:spLocks noGrp="1"/>
          </p:cNvSpPr>
          <p:nvPr>
            <p:ph type="title"/>
          </p:nvPr>
        </p:nvSpPr>
        <p:spPr/>
        <p:txBody>
          <a:bodyPr/>
          <a:lstStyle/>
          <a:p>
            <a:r>
              <a:rPr lang="en-US" dirty="0"/>
              <a:t>Assuring adequate financial controls reduces risk of Fraud</a:t>
            </a:r>
          </a:p>
        </p:txBody>
      </p:sp>
      <p:sp>
        <p:nvSpPr>
          <p:cNvPr id="3" name="Content Placeholder 2">
            <a:extLst>
              <a:ext uri="{FF2B5EF4-FFF2-40B4-BE49-F238E27FC236}">
                <a16:creationId xmlns:a16="http://schemas.microsoft.com/office/drawing/2014/main" id="{339939C2-6F87-4A3F-A7E5-9DA6687B7120}"/>
              </a:ext>
            </a:extLst>
          </p:cNvPr>
          <p:cNvSpPr>
            <a:spLocks noGrp="1"/>
          </p:cNvSpPr>
          <p:nvPr>
            <p:ph idx="1"/>
          </p:nvPr>
        </p:nvSpPr>
        <p:spPr>
          <a:xfrm>
            <a:off x="1540436" y="2209800"/>
            <a:ext cx="8526834" cy="3738282"/>
          </a:xfrm>
        </p:spPr>
        <p:txBody>
          <a:bodyPr/>
          <a:lstStyle/>
          <a:p>
            <a:r>
              <a:rPr lang="en-US" b="1" dirty="0">
                <a:solidFill>
                  <a:schemeClr val="bg1"/>
                </a:solidFill>
              </a:rPr>
              <a:t>Fraud can be perpetrated by:</a:t>
            </a:r>
          </a:p>
          <a:p>
            <a:pPr lvl="1">
              <a:buFont typeface="Arial" panose="020B0604020202020204" pitchFamily="34" charset="0"/>
              <a:buChar char="•"/>
            </a:pPr>
            <a:r>
              <a:rPr lang="en-US" dirty="0">
                <a:solidFill>
                  <a:schemeClr val="bg1"/>
                </a:solidFill>
              </a:rPr>
              <a:t>Outright theft</a:t>
            </a:r>
          </a:p>
          <a:p>
            <a:pPr marL="457200" lvl="1" indent="0">
              <a:buNone/>
            </a:pPr>
            <a:endParaRPr lang="en-US" dirty="0">
              <a:solidFill>
                <a:schemeClr val="bg1"/>
              </a:solidFill>
            </a:endParaRPr>
          </a:p>
          <a:p>
            <a:pPr lvl="1">
              <a:buFont typeface="Arial" panose="020B0604020202020204" pitchFamily="34" charset="0"/>
              <a:buChar char="•"/>
            </a:pPr>
            <a:r>
              <a:rPr lang="en-US" dirty="0">
                <a:solidFill>
                  <a:schemeClr val="bg1"/>
                </a:solidFill>
              </a:rPr>
              <a:t>Not recording transactions in the books</a:t>
            </a:r>
          </a:p>
          <a:p>
            <a:pPr marL="457200" lvl="1" indent="0">
              <a:buNone/>
            </a:pPr>
            <a:endParaRPr lang="en-US" dirty="0">
              <a:solidFill>
                <a:schemeClr val="bg1"/>
              </a:solidFill>
            </a:endParaRPr>
          </a:p>
          <a:p>
            <a:pPr lvl="1">
              <a:buFont typeface="Arial" panose="020B0604020202020204" pitchFamily="34" charset="0"/>
              <a:buChar char="•"/>
            </a:pPr>
            <a:r>
              <a:rPr lang="en-US" dirty="0">
                <a:solidFill>
                  <a:schemeClr val="bg1"/>
                </a:solidFill>
              </a:rPr>
              <a:t>Falsely recording transactions in the books</a:t>
            </a:r>
          </a:p>
          <a:p>
            <a:pPr marL="457200" lvl="1" indent="0">
              <a:buNone/>
            </a:pPr>
            <a:endParaRPr lang="en-US" dirty="0">
              <a:solidFill>
                <a:schemeClr val="bg1"/>
              </a:solidFill>
            </a:endParaRPr>
          </a:p>
          <a:p>
            <a:pPr lvl="1">
              <a:buFont typeface="Arial" panose="020B0604020202020204" pitchFamily="34" charset="0"/>
              <a:buChar char="•"/>
            </a:pPr>
            <a:r>
              <a:rPr lang="en-US" dirty="0">
                <a:solidFill>
                  <a:schemeClr val="bg1"/>
                </a:solidFill>
              </a:rPr>
              <a:t>Lack of control of the offering receipts</a:t>
            </a:r>
          </a:p>
          <a:p>
            <a:endParaRPr lang="en-US" dirty="0">
              <a:solidFill>
                <a:schemeClr val="bg1"/>
              </a:solidFill>
            </a:endParaRPr>
          </a:p>
        </p:txBody>
      </p:sp>
      <p:sp>
        <p:nvSpPr>
          <p:cNvPr id="4" name="Slide Number Placeholder 3">
            <a:extLst>
              <a:ext uri="{FF2B5EF4-FFF2-40B4-BE49-F238E27FC236}">
                <a16:creationId xmlns:a16="http://schemas.microsoft.com/office/drawing/2014/main" id="{4206069A-EA25-4967-BBCA-652E620AFCFB}"/>
              </a:ext>
            </a:extLst>
          </p:cNvPr>
          <p:cNvSpPr>
            <a:spLocks noGrp="1"/>
          </p:cNvSpPr>
          <p:nvPr>
            <p:ph type="sldNum" sz="quarter" idx="12"/>
          </p:nvPr>
        </p:nvSpPr>
        <p:spPr/>
        <p:txBody>
          <a:bodyPr/>
          <a:lstStyle/>
          <a:p>
            <a:fld id="{D57F1E4F-1CFF-5643-939E-02111984F565}" type="slidenum">
              <a:rPr lang="en-US" smtClean="0"/>
              <a:t>4</a:t>
            </a:fld>
            <a:endParaRPr lang="en-US" dirty="0"/>
          </a:p>
        </p:txBody>
      </p:sp>
      <p:pic>
        <p:nvPicPr>
          <p:cNvPr id="6" name="Picture 5" descr="A picture containing drawing&#10;&#10;Description automatically generated">
            <a:extLst>
              <a:ext uri="{FF2B5EF4-FFF2-40B4-BE49-F238E27FC236}">
                <a16:creationId xmlns:a16="http://schemas.microsoft.com/office/drawing/2014/main" id="{FF30B64E-F3C3-41B5-9E15-7884D5E540E6}"/>
              </a:ext>
            </a:extLst>
          </p:cNvPr>
          <p:cNvPicPr>
            <a:picLocks noChangeAspect="1"/>
          </p:cNvPicPr>
          <p:nvPr/>
        </p:nvPicPr>
        <p:blipFill>
          <a:blip r:embed="rId3"/>
          <a:stretch>
            <a:fillRect/>
          </a:stretch>
        </p:blipFill>
        <p:spPr>
          <a:xfrm>
            <a:off x="7467600" y="2240358"/>
            <a:ext cx="3647304" cy="2636441"/>
          </a:xfrm>
          <a:prstGeom prst="rect">
            <a:avLst/>
          </a:prstGeom>
        </p:spPr>
      </p:pic>
    </p:spTree>
    <p:extLst>
      <p:ext uri="{BB962C8B-B14F-4D97-AF65-F5344CB8AC3E}">
        <p14:creationId xmlns:p14="http://schemas.microsoft.com/office/powerpoint/2010/main" val="4062793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952C-9121-4DA0-8D22-D964C843970D}"/>
              </a:ext>
            </a:extLst>
          </p:cNvPr>
          <p:cNvSpPr>
            <a:spLocks noGrp="1"/>
          </p:cNvSpPr>
          <p:nvPr>
            <p:ph type="title"/>
          </p:nvPr>
        </p:nvSpPr>
        <p:spPr/>
        <p:txBody>
          <a:bodyPr/>
          <a:lstStyle/>
          <a:p>
            <a:r>
              <a:rPr lang="en-US" dirty="0"/>
              <a:t>Parish Inventory</a:t>
            </a:r>
          </a:p>
        </p:txBody>
      </p:sp>
      <p:sp>
        <p:nvSpPr>
          <p:cNvPr id="3" name="Content Placeholder 2">
            <a:extLst>
              <a:ext uri="{FF2B5EF4-FFF2-40B4-BE49-F238E27FC236}">
                <a16:creationId xmlns:a16="http://schemas.microsoft.com/office/drawing/2014/main" id="{20044C3B-AFCA-49B5-91D4-2A525D2275C7}"/>
              </a:ext>
            </a:extLst>
          </p:cNvPr>
          <p:cNvSpPr>
            <a:spLocks noGrp="1"/>
          </p:cNvSpPr>
          <p:nvPr>
            <p:ph idx="1"/>
          </p:nvPr>
        </p:nvSpPr>
        <p:spPr>
          <a:xfrm>
            <a:off x="1523019" y="1600200"/>
            <a:ext cx="8526834" cy="4648199"/>
          </a:xfrm>
        </p:spPr>
        <p:txBody>
          <a:bodyPr>
            <a:normAutofit fontScale="85000" lnSpcReduction="10000"/>
          </a:bodyPr>
          <a:lstStyle/>
          <a:p>
            <a:r>
              <a:rPr lang="en-US" dirty="0">
                <a:solidFill>
                  <a:schemeClr val="bg1"/>
                </a:solidFill>
              </a:rPr>
              <a:t>What is it?</a:t>
            </a:r>
          </a:p>
          <a:p>
            <a:pPr lvl="1"/>
            <a:r>
              <a:rPr lang="en-US" dirty="0">
                <a:solidFill>
                  <a:schemeClr val="bg1"/>
                </a:solidFill>
              </a:rPr>
              <a:t>It is a risk management tool.</a:t>
            </a:r>
          </a:p>
          <a:p>
            <a:pPr lvl="1"/>
            <a:endParaRPr lang="en-US" dirty="0">
              <a:solidFill>
                <a:schemeClr val="bg1"/>
              </a:solidFill>
            </a:endParaRPr>
          </a:p>
          <a:p>
            <a:r>
              <a:rPr lang="en-US" dirty="0">
                <a:solidFill>
                  <a:schemeClr val="bg1"/>
                </a:solidFill>
              </a:rPr>
              <a:t>Where can it be found? </a:t>
            </a:r>
          </a:p>
          <a:p>
            <a:pPr lvl="1"/>
            <a:r>
              <a:rPr lang="en-US" dirty="0">
                <a:solidFill>
                  <a:schemeClr val="bg1"/>
                </a:solidFill>
              </a:rPr>
              <a:t>On our website under the finance page</a:t>
            </a:r>
          </a:p>
          <a:p>
            <a:pPr lvl="1"/>
            <a:endParaRPr lang="en-US" dirty="0">
              <a:solidFill>
                <a:schemeClr val="bg1"/>
              </a:solidFill>
            </a:endParaRPr>
          </a:p>
          <a:p>
            <a:r>
              <a:rPr lang="en-US" dirty="0">
                <a:solidFill>
                  <a:schemeClr val="bg1"/>
                </a:solidFill>
              </a:rPr>
              <a:t>Why should you keep an Inventory? </a:t>
            </a:r>
          </a:p>
          <a:p>
            <a:pPr lvl="1"/>
            <a:r>
              <a:rPr lang="en-US" dirty="0">
                <a:solidFill>
                  <a:schemeClr val="bg1"/>
                </a:solidFill>
              </a:rPr>
              <a:t>The contents of your properties have great accumulated value as personal property. In the event they are lost or destroyed, an inventory helps to substantiate the existence of items and, most importantly, the cost to replace them</a:t>
            </a:r>
          </a:p>
          <a:p>
            <a:pPr lvl="1"/>
            <a:r>
              <a:rPr lang="en-US" dirty="0">
                <a:solidFill>
                  <a:schemeClr val="bg1"/>
                </a:solidFill>
              </a:rPr>
              <a:t>We also recommend photos</a:t>
            </a:r>
          </a:p>
          <a:p>
            <a:pPr lvl="1"/>
            <a:endParaRPr lang="en-US" dirty="0">
              <a:solidFill>
                <a:schemeClr val="bg1"/>
              </a:solidFill>
            </a:endParaRPr>
          </a:p>
          <a:p>
            <a:r>
              <a:rPr lang="en-US" dirty="0">
                <a:solidFill>
                  <a:schemeClr val="bg1"/>
                </a:solidFill>
              </a:rPr>
              <a:t>How often should this be updated? </a:t>
            </a:r>
          </a:p>
          <a:p>
            <a:pPr lvl="1"/>
            <a:r>
              <a:rPr lang="en-US" dirty="0">
                <a:solidFill>
                  <a:schemeClr val="bg1"/>
                </a:solidFill>
              </a:rPr>
              <a:t>At lease once per year</a:t>
            </a:r>
          </a:p>
          <a:p>
            <a:endParaRPr lang="en-US" dirty="0">
              <a:solidFill>
                <a:schemeClr val="bg1"/>
              </a:solidFill>
            </a:endParaRPr>
          </a:p>
        </p:txBody>
      </p:sp>
      <p:sp>
        <p:nvSpPr>
          <p:cNvPr id="4" name="Slide Number Placeholder 3">
            <a:extLst>
              <a:ext uri="{FF2B5EF4-FFF2-40B4-BE49-F238E27FC236}">
                <a16:creationId xmlns:a16="http://schemas.microsoft.com/office/drawing/2014/main" id="{480A2DF7-CE0E-4DDC-9B48-79A437DAB992}"/>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63043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7EA3-B9AF-45A1-80CD-84582565EDB0}"/>
              </a:ext>
            </a:extLst>
          </p:cNvPr>
          <p:cNvSpPr>
            <a:spLocks noGrp="1"/>
          </p:cNvSpPr>
          <p:nvPr>
            <p:ph type="title"/>
          </p:nvPr>
        </p:nvSpPr>
        <p:spPr>
          <a:xfrm>
            <a:off x="1524000" y="452718"/>
            <a:ext cx="8526834" cy="1071282"/>
          </a:xfrm>
        </p:spPr>
        <p:txBody>
          <a:bodyPr/>
          <a:lstStyle/>
          <a:p>
            <a:r>
              <a:rPr lang="en-US" dirty="0"/>
              <a:t>Resources</a:t>
            </a:r>
            <a:endParaRPr lang="en-US" sz="3200" i="1" dirty="0"/>
          </a:p>
        </p:txBody>
      </p:sp>
      <p:sp>
        <p:nvSpPr>
          <p:cNvPr id="3" name="Content Placeholder 2">
            <a:extLst>
              <a:ext uri="{FF2B5EF4-FFF2-40B4-BE49-F238E27FC236}">
                <a16:creationId xmlns:a16="http://schemas.microsoft.com/office/drawing/2014/main" id="{FAF8F8CF-339C-42F2-8338-5C55D1718C04}"/>
              </a:ext>
            </a:extLst>
          </p:cNvPr>
          <p:cNvSpPr>
            <a:spLocks noGrp="1"/>
          </p:cNvSpPr>
          <p:nvPr>
            <p:ph idx="1"/>
          </p:nvPr>
        </p:nvSpPr>
        <p:spPr>
          <a:xfrm>
            <a:off x="1523019" y="1676400"/>
            <a:ext cx="8526834" cy="3809999"/>
          </a:xfrm>
        </p:spPr>
        <p:txBody>
          <a:bodyPr>
            <a:normAutofit/>
          </a:bodyPr>
          <a:lstStyle/>
          <a:p>
            <a:r>
              <a:rPr lang="en-US" dirty="0">
                <a:solidFill>
                  <a:schemeClr val="bg1"/>
                </a:solidFill>
              </a:rPr>
              <a:t>Diocesan Personnel</a:t>
            </a:r>
          </a:p>
          <a:p>
            <a:pPr lvl="1"/>
            <a:r>
              <a:rPr lang="en-US" sz="2000" dirty="0">
                <a:solidFill>
                  <a:schemeClr val="bg1"/>
                </a:solidFill>
              </a:rPr>
              <a:t>The Rev. Canon Joann Saylors – Mission Amplification</a:t>
            </a:r>
          </a:p>
          <a:p>
            <a:pPr lvl="1"/>
            <a:r>
              <a:rPr lang="en-US" sz="2000" dirty="0">
                <a:solidFill>
                  <a:schemeClr val="bg1"/>
                </a:solidFill>
              </a:rPr>
              <a:t>Linda Riley Mitchell - Chief Financial Officer</a:t>
            </a:r>
          </a:p>
          <a:p>
            <a:pPr marL="914400" lvl="2" indent="0">
              <a:buNone/>
            </a:pPr>
            <a:r>
              <a:rPr lang="en-US" sz="1700" dirty="0">
                <a:solidFill>
                  <a:schemeClr val="bg1"/>
                </a:solidFill>
              </a:rPr>
              <a:t>lmitchell@epicenter.org</a:t>
            </a:r>
          </a:p>
          <a:p>
            <a:pPr lvl="1"/>
            <a:r>
              <a:rPr lang="en-US" sz="2000" dirty="0">
                <a:solidFill>
                  <a:schemeClr val="bg1"/>
                </a:solidFill>
              </a:rPr>
              <a:t>Andre Kierkiewicz - Controller</a:t>
            </a:r>
          </a:p>
          <a:p>
            <a:pPr marL="914400" lvl="2" indent="0">
              <a:buNone/>
            </a:pPr>
            <a:r>
              <a:rPr lang="en-US" sz="1700" dirty="0">
                <a:solidFill>
                  <a:schemeClr val="bg1"/>
                </a:solidFill>
              </a:rPr>
              <a:t>akierkiewicz@epicenter.org</a:t>
            </a:r>
          </a:p>
          <a:p>
            <a:pPr lvl="1"/>
            <a:r>
              <a:rPr lang="en-US" sz="2000" dirty="0">
                <a:solidFill>
                  <a:schemeClr val="bg1"/>
                </a:solidFill>
              </a:rPr>
              <a:t>Susan Aldana - Assistant Controller</a:t>
            </a:r>
          </a:p>
          <a:p>
            <a:pPr marL="914400" lvl="2" indent="0">
              <a:buNone/>
            </a:pPr>
            <a:r>
              <a:rPr lang="en-US" sz="1700" dirty="0">
                <a:solidFill>
                  <a:schemeClr val="bg1"/>
                </a:solidFill>
              </a:rPr>
              <a:t>saldana@epicenter.org</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A6C9DF27-BD8B-48CC-A698-6D2AF4FBC957}"/>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1984311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8BC96-7957-406B-8F55-AD3D47254FD0}"/>
              </a:ext>
            </a:extLst>
          </p:cNvPr>
          <p:cNvSpPr>
            <a:spLocks noGrp="1"/>
          </p:cNvSpPr>
          <p:nvPr>
            <p:ph type="title"/>
          </p:nvPr>
        </p:nvSpPr>
        <p:spPr>
          <a:xfrm>
            <a:off x="1524000" y="452718"/>
            <a:ext cx="8526834" cy="1071282"/>
          </a:xfrm>
        </p:spPr>
        <p:txBody>
          <a:bodyPr/>
          <a:lstStyle/>
          <a:p>
            <a:r>
              <a:rPr lang="en-US" dirty="0"/>
              <a:t>Resources</a:t>
            </a:r>
            <a:br>
              <a:rPr lang="en-US" dirty="0"/>
            </a:br>
            <a:endParaRPr lang="en-US" dirty="0"/>
          </a:p>
        </p:txBody>
      </p:sp>
      <p:sp>
        <p:nvSpPr>
          <p:cNvPr id="3" name="Content Placeholder 2">
            <a:extLst>
              <a:ext uri="{FF2B5EF4-FFF2-40B4-BE49-F238E27FC236}">
                <a16:creationId xmlns:a16="http://schemas.microsoft.com/office/drawing/2014/main" id="{D29D048D-1A1B-4FEC-BE9C-6DBED0B24EC4}"/>
              </a:ext>
            </a:extLst>
          </p:cNvPr>
          <p:cNvSpPr>
            <a:spLocks noGrp="1"/>
          </p:cNvSpPr>
          <p:nvPr>
            <p:ph idx="1"/>
          </p:nvPr>
        </p:nvSpPr>
        <p:spPr>
          <a:xfrm>
            <a:off x="1524000" y="1600201"/>
            <a:ext cx="8526834" cy="4485540"/>
          </a:xfrm>
        </p:spPr>
        <p:txBody>
          <a:bodyPr/>
          <a:lstStyle/>
          <a:p>
            <a:r>
              <a:rPr lang="en-US" dirty="0">
                <a:solidFill>
                  <a:schemeClr val="bg1"/>
                </a:solidFill>
              </a:rPr>
              <a:t>Diocesan Personnel</a:t>
            </a:r>
          </a:p>
          <a:p>
            <a:pPr lvl="1"/>
            <a:r>
              <a:rPr lang="en-US" sz="2000" dirty="0">
                <a:solidFill>
                  <a:schemeClr val="bg1"/>
                </a:solidFill>
              </a:rPr>
              <a:t>Jonathan Blaker – Director of Treasury</a:t>
            </a:r>
          </a:p>
          <a:p>
            <a:pPr marL="457200" lvl="1" indent="0">
              <a:buNone/>
            </a:pPr>
            <a:r>
              <a:rPr lang="en-US" dirty="0">
                <a:solidFill>
                  <a:schemeClr val="bg1"/>
                </a:solidFill>
              </a:rPr>
              <a:t>	  jblaker@epicenter.org</a:t>
            </a:r>
          </a:p>
          <a:p>
            <a:pPr lvl="1"/>
            <a:r>
              <a:rPr lang="en-US" sz="2000" dirty="0">
                <a:solidFill>
                  <a:schemeClr val="bg1"/>
                </a:solidFill>
              </a:rPr>
              <a:t>David Fisher - Foundations &amp; Property</a:t>
            </a:r>
          </a:p>
          <a:p>
            <a:pPr marL="457200" lvl="1" indent="0">
              <a:buNone/>
            </a:pPr>
            <a:r>
              <a:rPr lang="en-US" dirty="0">
                <a:solidFill>
                  <a:schemeClr val="bg1"/>
                </a:solidFill>
              </a:rPr>
              <a:t> 	 dfisher@epicenter.org</a:t>
            </a:r>
          </a:p>
          <a:p>
            <a:pPr lvl="1"/>
            <a:r>
              <a:rPr lang="en-US" sz="2000" dirty="0">
                <a:solidFill>
                  <a:schemeClr val="bg1"/>
                </a:solidFill>
              </a:rPr>
              <a:t>Zee Turnbull - Human Resources Administrator</a:t>
            </a:r>
          </a:p>
          <a:p>
            <a:pPr marL="457200" lvl="1" indent="0">
              <a:buNone/>
            </a:pPr>
            <a:r>
              <a:rPr lang="en-US" dirty="0">
                <a:solidFill>
                  <a:schemeClr val="bg1"/>
                </a:solidFill>
              </a:rPr>
              <a:t>	  zturnbull@epicenter.org</a:t>
            </a:r>
          </a:p>
          <a:p>
            <a:pPr marL="457200" lvl="1" indent="0">
              <a:buNone/>
            </a:pPr>
            <a:endParaRPr lang="en-US" dirty="0">
              <a:solidFill>
                <a:schemeClr val="bg1"/>
              </a:solidFill>
            </a:endParaRPr>
          </a:p>
          <a:p>
            <a:r>
              <a:rPr lang="en-US" dirty="0">
                <a:solidFill>
                  <a:schemeClr val="bg1"/>
                </a:solidFill>
              </a:rPr>
              <a:t>EDOT: 713-520-6444</a:t>
            </a:r>
          </a:p>
          <a:p>
            <a:endParaRPr lang="en-US" dirty="0">
              <a:solidFill>
                <a:schemeClr val="bg1"/>
              </a:solidFill>
            </a:endParaRPr>
          </a:p>
        </p:txBody>
      </p:sp>
      <p:sp>
        <p:nvSpPr>
          <p:cNvPr id="4" name="Slide Number Placeholder 3">
            <a:extLst>
              <a:ext uri="{FF2B5EF4-FFF2-40B4-BE49-F238E27FC236}">
                <a16:creationId xmlns:a16="http://schemas.microsoft.com/office/drawing/2014/main" id="{58A9D220-9578-47D1-AE15-0F8EC7CC4DEE}"/>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010076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7E4D-8300-44F5-9DD6-7BE8F99C4B43}"/>
              </a:ext>
            </a:extLst>
          </p:cNvPr>
          <p:cNvSpPr>
            <a:spLocks noGrp="1"/>
          </p:cNvSpPr>
          <p:nvPr>
            <p:ph type="title"/>
          </p:nvPr>
        </p:nvSpPr>
        <p:spPr>
          <a:xfrm>
            <a:off x="2438400" y="6322446"/>
            <a:ext cx="8526834" cy="385482"/>
          </a:xfrm>
        </p:spPr>
        <p:txBody>
          <a:bodyPr/>
          <a:lstStyle/>
          <a:p>
            <a:r>
              <a:rPr lang="en-US" sz="1600" b="1" dirty="0"/>
              <a:t>http://www.epicenter.org/diocese/the-office-of-financial-services/</a:t>
            </a:r>
          </a:p>
        </p:txBody>
      </p:sp>
      <p:sp>
        <p:nvSpPr>
          <p:cNvPr id="4" name="Slide Number Placeholder 3">
            <a:extLst>
              <a:ext uri="{FF2B5EF4-FFF2-40B4-BE49-F238E27FC236}">
                <a16:creationId xmlns:a16="http://schemas.microsoft.com/office/drawing/2014/main" id="{C0DB4724-C323-4126-A19C-30FC11E8678C}"/>
              </a:ext>
            </a:extLst>
          </p:cNvPr>
          <p:cNvSpPr>
            <a:spLocks noGrp="1"/>
          </p:cNvSpPr>
          <p:nvPr>
            <p:ph type="sldNum" sz="quarter" idx="12"/>
          </p:nvPr>
        </p:nvSpPr>
        <p:spPr/>
        <p:txBody>
          <a:bodyPr/>
          <a:lstStyle/>
          <a:p>
            <a:fld id="{D57F1E4F-1CFF-5643-939E-02111984F565}" type="slidenum">
              <a:rPr lang="en-US" smtClean="0"/>
              <a:t>43</a:t>
            </a:fld>
            <a:endParaRPr lang="en-US" dirty="0"/>
          </a:p>
        </p:txBody>
      </p:sp>
      <p:pic>
        <p:nvPicPr>
          <p:cNvPr id="5" name="Content Placeholder 4">
            <a:extLst>
              <a:ext uri="{FF2B5EF4-FFF2-40B4-BE49-F238E27FC236}">
                <a16:creationId xmlns:a16="http://schemas.microsoft.com/office/drawing/2014/main" id="{9CB603FD-F026-4F15-A469-C4C5FDBD0EC7}"/>
              </a:ext>
            </a:extLst>
          </p:cNvPr>
          <p:cNvPicPr>
            <a:picLocks noGrp="1" noChangeAspect="1"/>
          </p:cNvPicPr>
          <p:nvPr>
            <p:ph idx="1"/>
          </p:nvPr>
        </p:nvPicPr>
        <p:blipFill>
          <a:blip r:embed="rId3"/>
          <a:stretch>
            <a:fillRect/>
          </a:stretch>
        </p:blipFill>
        <p:spPr>
          <a:xfrm>
            <a:off x="2438400" y="714212"/>
            <a:ext cx="6248400" cy="5364160"/>
          </a:xfrm>
        </p:spPr>
      </p:pic>
      <p:sp>
        <p:nvSpPr>
          <p:cNvPr id="8" name="Rectangle 7">
            <a:extLst>
              <a:ext uri="{FF2B5EF4-FFF2-40B4-BE49-F238E27FC236}">
                <a16:creationId xmlns:a16="http://schemas.microsoft.com/office/drawing/2014/main" id="{A5DD4879-88F0-43D1-B315-272205FA6376}"/>
              </a:ext>
            </a:extLst>
          </p:cNvPr>
          <p:cNvSpPr/>
          <p:nvPr/>
        </p:nvSpPr>
        <p:spPr>
          <a:xfrm>
            <a:off x="2286000" y="148300"/>
            <a:ext cx="2248308" cy="584775"/>
          </a:xfrm>
          <a:prstGeom prst="rect">
            <a:avLst/>
          </a:prstGeom>
        </p:spPr>
        <p:txBody>
          <a:bodyPr wrap="none">
            <a:spAutoFit/>
          </a:bodyPr>
          <a:lstStyle/>
          <a:p>
            <a:r>
              <a:rPr lang="en-US" sz="3200" b="1" dirty="0">
                <a:solidFill>
                  <a:prstClr val="black"/>
                </a:solidFill>
                <a:ea typeface="+mj-ea"/>
                <a:cs typeface="+mj-cs"/>
              </a:rPr>
              <a:t>Webpage: </a:t>
            </a:r>
            <a:endParaRPr lang="en-US" dirty="0"/>
          </a:p>
        </p:txBody>
      </p:sp>
    </p:spTree>
    <p:extLst>
      <p:ext uri="{BB962C8B-B14F-4D97-AF65-F5344CB8AC3E}">
        <p14:creationId xmlns:p14="http://schemas.microsoft.com/office/powerpoint/2010/main" val="1108528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97E0-8BEF-2042-917B-3CD77109FD45}"/>
              </a:ext>
            </a:extLst>
          </p:cNvPr>
          <p:cNvSpPr>
            <a:spLocks noGrp="1"/>
          </p:cNvSpPr>
          <p:nvPr>
            <p:ph type="title"/>
          </p:nvPr>
        </p:nvSpPr>
        <p:spPr>
          <a:xfrm>
            <a:off x="1676400" y="2209800"/>
            <a:ext cx="8526834" cy="1400530"/>
          </a:xfrm>
        </p:spPr>
        <p:txBody>
          <a:bodyPr/>
          <a:lstStyle/>
          <a:p>
            <a:pPr algn="ctr"/>
            <a:br>
              <a:rPr lang="en-US" dirty="0"/>
            </a:br>
            <a:r>
              <a:rPr lang="en-US" dirty="0"/>
              <a:t>Q&amp;A</a:t>
            </a:r>
          </a:p>
        </p:txBody>
      </p:sp>
    </p:spTree>
    <p:extLst>
      <p:ext uri="{BB962C8B-B14F-4D97-AF65-F5344CB8AC3E}">
        <p14:creationId xmlns:p14="http://schemas.microsoft.com/office/powerpoint/2010/main" val="120868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0593B1-AB60-49C0-84C6-A3F8AD5863D7}"/>
              </a:ext>
            </a:extLst>
          </p:cNvPr>
          <p:cNvSpPr>
            <a:spLocks noGrp="1"/>
          </p:cNvSpPr>
          <p:nvPr>
            <p:ph type="sldNum" sz="quarter" idx="12"/>
          </p:nvPr>
        </p:nvSpPr>
        <p:spPr/>
        <p:txBody>
          <a:bodyPr/>
          <a:lstStyle/>
          <a:p>
            <a:fld id="{D57F1E4F-1CFF-5643-939E-02111984F565}" type="slidenum">
              <a:rPr lang="en-US" smtClean="0"/>
              <a:t>5</a:t>
            </a:fld>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2383DE91-D32C-461A-AA2D-8F72C6DD5AC8}"/>
              </a:ext>
            </a:extLst>
          </p:cNvPr>
          <p:cNvPicPr>
            <a:picLocks noChangeAspect="1"/>
          </p:cNvPicPr>
          <p:nvPr/>
        </p:nvPicPr>
        <p:blipFill>
          <a:blip r:embed="rId3"/>
          <a:stretch>
            <a:fillRect/>
          </a:stretch>
        </p:blipFill>
        <p:spPr>
          <a:xfrm>
            <a:off x="3676440" y="293098"/>
            <a:ext cx="4839119" cy="6271803"/>
          </a:xfrm>
          <a:prstGeom prst="rect">
            <a:avLst/>
          </a:prstGeom>
          <a:effectLst>
            <a:outerShdw blurRad="723900" dist="12700" dir="21540000" sx="99000" sy="99000" kx="800400" algn="br" rotWithShape="0">
              <a:prstClr val="black">
                <a:alpha val="20000"/>
              </a:prstClr>
            </a:outerShdw>
          </a:effectLst>
        </p:spPr>
      </p:pic>
    </p:spTree>
    <p:extLst>
      <p:ext uri="{BB962C8B-B14F-4D97-AF65-F5344CB8AC3E}">
        <p14:creationId xmlns:p14="http://schemas.microsoft.com/office/powerpoint/2010/main" val="300775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8CA09F-5B9F-4981-9BB1-F2428698B96C}"/>
              </a:ext>
            </a:extLst>
          </p:cNvPr>
          <p:cNvSpPr>
            <a:spLocks noGrp="1"/>
          </p:cNvSpPr>
          <p:nvPr>
            <p:ph type="sldNum" sz="quarter" idx="12"/>
          </p:nvPr>
        </p:nvSpPr>
        <p:spPr/>
        <p:txBody>
          <a:bodyPr/>
          <a:lstStyle/>
          <a:p>
            <a:fld id="{D57F1E4F-1CFF-5643-939E-02111984F565}" type="slidenum">
              <a:rPr lang="en-US" smtClean="0"/>
              <a:t>6</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8A9DC06D-BF98-46CA-B8B2-8A4D0240CE2B}"/>
              </a:ext>
            </a:extLst>
          </p:cNvPr>
          <p:cNvPicPr>
            <a:picLocks noChangeAspect="1"/>
          </p:cNvPicPr>
          <p:nvPr/>
        </p:nvPicPr>
        <p:blipFill>
          <a:blip r:embed="rId3"/>
          <a:stretch>
            <a:fillRect/>
          </a:stretch>
        </p:blipFill>
        <p:spPr>
          <a:xfrm>
            <a:off x="3505200" y="350778"/>
            <a:ext cx="5181600" cy="6156443"/>
          </a:xfrm>
          <a:prstGeom prst="rect">
            <a:avLst/>
          </a:prstGeom>
        </p:spPr>
      </p:pic>
    </p:spTree>
    <p:extLst>
      <p:ext uri="{BB962C8B-B14F-4D97-AF65-F5344CB8AC3E}">
        <p14:creationId xmlns:p14="http://schemas.microsoft.com/office/powerpoint/2010/main" val="3401337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5EEF-8EBC-E749-996B-27995334A073}"/>
              </a:ext>
            </a:extLst>
          </p:cNvPr>
          <p:cNvSpPr>
            <a:spLocks noGrp="1"/>
          </p:cNvSpPr>
          <p:nvPr>
            <p:ph type="title"/>
          </p:nvPr>
        </p:nvSpPr>
        <p:spPr>
          <a:xfrm>
            <a:off x="1524000" y="452718"/>
            <a:ext cx="8526834" cy="842682"/>
          </a:xfrm>
        </p:spPr>
        <p:txBody>
          <a:bodyPr/>
          <a:lstStyle/>
          <a:p>
            <a:r>
              <a:rPr lang="en-US" dirty="0"/>
              <a:t>Internal Controls: Best Practices</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idx="1"/>
          </p:nvPr>
        </p:nvSpPr>
        <p:spPr>
          <a:xfrm>
            <a:off x="1491343" y="1447800"/>
            <a:ext cx="8526834" cy="4195481"/>
          </a:xfrm>
        </p:spPr>
        <p:txBody>
          <a:bodyPr>
            <a:normAutofit fontScale="92500" lnSpcReduction="20000"/>
          </a:bodyPr>
          <a:lstStyle/>
          <a:p>
            <a:r>
              <a:rPr lang="en-US" dirty="0">
                <a:solidFill>
                  <a:schemeClr val="bg1"/>
                </a:solidFill>
              </a:rPr>
              <a:t>Written Policies and Procedures</a:t>
            </a:r>
          </a:p>
          <a:p>
            <a:pPr marL="0" indent="0">
              <a:buNone/>
            </a:pPr>
            <a:endParaRPr lang="en-US" dirty="0">
              <a:solidFill>
                <a:schemeClr val="bg1"/>
              </a:solidFill>
            </a:endParaRPr>
          </a:p>
          <a:p>
            <a:r>
              <a:rPr lang="en-US" dirty="0">
                <a:solidFill>
                  <a:schemeClr val="bg1"/>
                </a:solidFill>
              </a:rPr>
              <a:t>Levels for Authorizations</a:t>
            </a:r>
          </a:p>
          <a:p>
            <a:pPr marL="0" indent="0">
              <a:buNone/>
            </a:pPr>
            <a:endParaRPr lang="en-US" dirty="0">
              <a:solidFill>
                <a:schemeClr val="bg1"/>
              </a:solidFill>
            </a:endParaRPr>
          </a:p>
          <a:p>
            <a:r>
              <a:rPr lang="en-US" dirty="0">
                <a:solidFill>
                  <a:schemeClr val="bg1"/>
                </a:solidFill>
              </a:rPr>
              <a:t>Segregation of duties</a:t>
            </a:r>
          </a:p>
          <a:p>
            <a:pPr marL="0" indent="0">
              <a:buNone/>
            </a:pPr>
            <a:endParaRPr lang="en-US" dirty="0">
              <a:solidFill>
                <a:schemeClr val="bg1"/>
              </a:solidFill>
            </a:endParaRPr>
          </a:p>
          <a:p>
            <a:r>
              <a:rPr lang="en-US" dirty="0">
                <a:solidFill>
                  <a:schemeClr val="bg1"/>
                </a:solidFill>
              </a:rPr>
              <a:t>Dual controls</a:t>
            </a:r>
          </a:p>
          <a:p>
            <a:pPr marL="0" indent="0">
              <a:buNone/>
            </a:pPr>
            <a:endParaRPr lang="en-US" dirty="0">
              <a:solidFill>
                <a:schemeClr val="bg1"/>
              </a:solidFill>
            </a:endParaRPr>
          </a:p>
          <a:p>
            <a:r>
              <a:rPr lang="en-US" dirty="0">
                <a:solidFill>
                  <a:schemeClr val="bg1"/>
                </a:solidFill>
              </a:rPr>
              <a:t>Contemporaneous recordkeeping</a:t>
            </a:r>
          </a:p>
          <a:p>
            <a:pPr marL="0" indent="0">
              <a:buNone/>
            </a:pPr>
            <a:endParaRPr lang="en-US" dirty="0">
              <a:solidFill>
                <a:schemeClr val="bg1"/>
              </a:solidFill>
            </a:endParaRPr>
          </a:p>
          <a:p>
            <a:r>
              <a:rPr lang="en-US" dirty="0">
                <a:solidFill>
                  <a:schemeClr val="bg1"/>
                </a:solidFill>
              </a:rPr>
              <a:t>Monitoring</a:t>
            </a: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4214779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5EEF-8EBC-E749-996B-27995334A073}"/>
              </a:ext>
            </a:extLst>
          </p:cNvPr>
          <p:cNvSpPr>
            <a:spLocks noGrp="1"/>
          </p:cNvSpPr>
          <p:nvPr>
            <p:ph type="title"/>
          </p:nvPr>
        </p:nvSpPr>
        <p:spPr/>
        <p:txBody>
          <a:bodyPr/>
          <a:lstStyle/>
          <a:p>
            <a:r>
              <a:rPr lang="en-US" dirty="0"/>
              <a:t>Financial Role of Vestry</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idx="1"/>
          </p:nvPr>
        </p:nvSpPr>
        <p:spPr>
          <a:xfrm>
            <a:off x="1524000" y="1447800"/>
            <a:ext cx="8526834" cy="4724400"/>
          </a:xfrm>
        </p:spPr>
        <p:txBody>
          <a:bodyPr>
            <a:normAutofit/>
          </a:bodyPr>
          <a:lstStyle/>
          <a:p>
            <a:r>
              <a:rPr lang="en-US" dirty="0">
                <a:solidFill>
                  <a:schemeClr val="bg1"/>
                </a:solidFill>
              </a:rPr>
              <a:t>Assure adequate Financial Controls</a:t>
            </a:r>
          </a:p>
          <a:p>
            <a:r>
              <a:rPr lang="en-US" dirty="0">
                <a:solidFill>
                  <a:schemeClr val="bg1"/>
                </a:solidFill>
              </a:rPr>
              <a:t>Appoint Key Finance Positions</a:t>
            </a:r>
          </a:p>
          <a:p>
            <a:r>
              <a:rPr lang="en-US" dirty="0">
                <a:solidFill>
                  <a:schemeClr val="bg1"/>
                </a:solidFill>
              </a:rPr>
              <a:t>Assign responsibility for the Stewardship of programs, ministries, facilities, and property of the church</a:t>
            </a:r>
          </a:p>
          <a:p>
            <a:r>
              <a:rPr lang="en-US" dirty="0">
                <a:solidFill>
                  <a:schemeClr val="bg1"/>
                </a:solidFill>
              </a:rPr>
              <a:t>Appoint the Finance Committee</a:t>
            </a:r>
          </a:p>
          <a:p>
            <a:r>
              <a:rPr lang="en-US" dirty="0">
                <a:solidFill>
                  <a:schemeClr val="bg1"/>
                </a:solidFill>
              </a:rPr>
              <a:t>Establish and approve annual </a:t>
            </a:r>
            <a:r>
              <a:rPr lang="en-US" i="1" dirty="0">
                <a:solidFill>
                  <a:schemeClr val="bg1"/>
                </a:solidFill>
              </a:rPr>
              <a:t>Revenue Forecast </a:t>
            </a:r>
          </a:p>
          <a:p>
            <a:r>
              <a:rPr lang="en-US" dirty="0">
                <a:solidFill>
                  <a:schemeClr val="bg1"/>
                </a:solidFill>
              </a:rPr>
              <a:t>Annual Stewardship Campaign</a:t>
            </a:r>
          </a:p>
          <a:p>
            <a:r>
              <a:rPr lang="en-US" dirty="0">
                <a:solidFill>
                  <a:schemeClr val="bg1"/>
                </a:solidFill>
              </a:rPr>
              <a:t>Direct development of, and approve annual Budget (and any changes thereto)</a:t>
            </a:r>
          </a:p>
          <a:p>
            <a:r>
              <a:rPr lang="en-US" dirty="0">
                <a:solidFill>
                  <a:schemeClr val="bg1"/>
                </a:solidFill>
              </a:rPr>
              <a:t>Appoint the Annual Audit Committee</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429267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13E03A4-3C69-4A03-BA5A-0AD897C4CB16}"/>
              </a:ext>
            </a:extLst>
          </p:cNvPr>
          <p:cNvSpPr txBox="1">
            <a:spLocks/>
          </p:cNvSpPr>
          <p:nvPr/>
        </p:nvSpPr>
        <p:spPr>
          <a:xfrm>
            <a:off x="1066800" y="1370395"/>
            <a:ext cx="8526834" cy="6705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dirty="0">
              <a:solidFill>
                <a:schemeClr val="bg1"/>
              </a:solidFill>
            </a:endParaRPr>
          </a:p>
          <a:p>
            <a:pPr lvl="1"/>
            <a:endParaRPr lang="en-US" dirty="0">
              <a:solidFill>
                <a:schemeClr val="bg1"/>
              </a:solidFill>
            </a:endParaRPr>
          </a:p>
        </p:txBody>
      </p:sp>
      <p:sp>
        <p:nvSpPr>
          <p:cNvPr id="2" name="Title 1">
            <a:extLst>
              <a:ext uri="{FF2B5EF4-FFF2-40B4-BE49-F238E27FC236}">
                <a16:creationId xmlns:a16="http://schemas.microsoft.com/office/drawing/2014/main" id="{0AD15EEF-8EBC-E749-996B-27995334A073}"/>
              </a:ext>
            </a:extLst>
          </p:cNvPr>
          <p:cNvSpPr>
            <a:spLocks noGrp="1"/>
          </p:cNvSpPr>
          <p:nvPr>
            <p:ph type="title"/>
          </p:nvPr>
        </p:nvSpPr>
        <p:spPr>
          <a:xfrm>
            <a:off x="1524000" y="452718"/>
            <a:ext cx="8526834" cy="767687"/>
          </a:xfrm>
        </p:spPr>
        <p:txBody>
          <a:bodyPr/>
          <a:lstStyle/>
          <a:p>
            <a:r>
              <a:rPr lang="en-US" dirty="0"/>
              <a:t>Internal Controls – Small Group</a:t>
            </a:r>
            <a:br>
              <a:rPr lang="en-US" dirty="0"/>
            </a:br>
            <a:endParaRPr lang="en-US" sz="2400" dirty="0">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idx="1"/>
          </p:nvPr>
        </p:nvSpPr>
        <p:spPr>
          <a:xfrm>
            <a:off x="1524000" y="4267200"/>
            <a:ext cx="8526834" cy="6705600"/>
          </a:xfrm>
        </p:spPr>
        <p:txBody>
          <a:bodyPr>
            <a:normAutofit/>
          </a:bodyPr>
          <a:lstStyle/>
          <a:p>
            <a:r>
              <a:rPr lang="en-US" dirty="0">
                <a:solidFill>
                  <a:schemeClr val="bg1"/>
                </a:solidFill>
              </a:rPr>
              <a:t>What are Internal Controls designed to prevent or identify:</a:t>
            </a:r>
          </a:p>
          <a:p>
            <a:pPr marL="4572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5" name="Content Placeholder 2">
            <a:extLst>
              <a:ext uri="{FF2B5EF4-FFF2-40B4-BE49-F238E27FC236}">
                <a16:creationId xmlns:a16="http://schemas.microsoft.com/office/drawing/2014/main" id="{E18E7EF4-2FC3-42CC-90AF-BC1070F29719}"/>
              </a:ext>
            </a:extLst>
          </p:cNvPr>
          <p:cNvSpPr txBox="1">
            <a:spLocks/>
          </p:cNvSpPr>
          <p:nvPr/>
        </p:nvSpPr>
        <p:spPr>
          <a:xfrm>
            <a:off x="1295400" y="1295400"/>
            <a:ext cx="8526834" cy="67056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solidFill>
                  <a:schemeClr val="bg1"/>
                </a:solidFill>
              </a:rPr>
              <a:t>Why is it important to have Internal Controls?</a:t>
            </a:r>
          </a:p>
          <a:p>
            <a:pPr marL="457200" lvl="1" indent="0">
              <a:buNone/>
            </a:pPr>
            <a:endParaRPr lang="en-US" dirty="0">
              <a:solidFill>
                <a:schemeClr val="bg1"/>
              </a:solidFill>
            </a:endParaRPr>
          </a:p>
          <a:p>
            <a:pPr marL="457200" lvl="1" indent="0">
              <a:buFont typeface=".SF NS Symbols Regular"/>
              <a:buNone/>
            </a:pPr>
            <a:endParaRPr lang="en-US" dirty="0">
              <a:solidFill>
                <a:schemeClr val="bg1"/>
              </a:solidFill>
            </a:endParaRPr>
          </a:p>
        </p:txBody>
      </p:sp>
    </p:spTree>
    <p:extLst>
      <p:ext uri="{BB962C8B-B14F-4D97-AF65-F5344CB8AC3E}">
        <p14:creationId xmlns:p14="http://schemas.microsoft.com/office/powerpoint/2010/main" val="6257980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edbb907-cb20-437c-acf6-4b6721bfb2fa">HYZDXXRYQ5Y4-310090966-19635</_dlc_DocId>
    <_dlc_DocIdUrl xmlns="5edbb907-cb20-437c-acf6-4b6721bfb2fa">
      <Url>https://epicenterorg.sharepoint.com/sites/EDoTDocs/FDWorking/_layouts/15/DocIdRedir.aspx?ID=HYZDXXRYQ5Y4-310090966-19635</Url>
      <Description>HYZDXXRYQ5Y4-310090966-19635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C2185F75617A45A426B6A56AE6DEC2" ma:contentTypeVersion="1140" ma:contentTypeDescription="Create a new document." ma:contentTypeScope="" ma:versionID="ec0c25edc1ed53582b38a6c90156f63d">
  <xsd:schema xmlns:xsd="http://www.w3.org/2001/XMLSchema" xmlns:xs="http://www.w3.org/2001/XMLSchema" xmlns:p="http://schemas.microsoft.com/office/2006/metadata/properties" xmlns:ns2="5edbb907-cb20-437c-acf6-4b6721bfb2fa" xmlns:ns3="e66dde24-1e7d-4339-bcf7-39072f3c0367" targetNamespace="http://schemas.microsoft.com/office/2006/metadata/properties" ma:root="true" ma:fieldsID="301deb54961a177bf20b81f31b8d51a8" ns2:_="" ns3:_="">
    <xsd:import namespace="5edbb907-cb20-437c-acf6-4b6721bfb2fa"/>
    <xsd:import namespace="e66dde24-1e7d-4339-bcf7-39072f3c036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bb907-cb20-437c-acf6-4b6721bfb2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6dde24-1e7d-4339-bcf7-39072f3c036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48F69E8-9BB5-47AC-A629-EBC74AFF59C1}">
  <ds:schemaRefs>
    <ds:schemaRef ds:uri="http://schemas.microsoft.com/office/2006/metadata/properties"/>
    <ds:schemaRef ds:uri="http://schemas.microsoft.com/office/infopath/2007/PartnerControls"/>
    <ds:schemaRef ds:uri="5edbb907-cb20-437c-acf6-4b6721bfb2fa"/>
  </ds:schemaRefs>
</ds:datastoreItem>
</file>

<file path=customXml/itemProps2.xml><?xml version="1.0" encoding="utf-8"?>
<ds:datastoreItem xmlns:ds="http://schemas.openxmlformats.org/officeDocument/2006/customXml" ds:itemID="{D4935473-A935-4A5D-852C-05B9A67738D1}">
  <ds:schemaRefs>
    <ds:schemaRef ds:uri="http://schemas.microsoft.com/sharepoint/v3/contenttype/forms"/>
  </ds:schemaRefs>
</ds:datastoreItem>
</file>

<file path=customXml/itemProps3.xml><?xml version="1.0" encoding="utf-8"?>
<ds:datastoreItem xmlns:ds="http://schemas.openxmlformats.org/officeDocument/2006/customXml" ds:itemID="{C89B6018-364B-43BC-8BB1-CA5075903C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bb907-cb20-437c-acf6-4b6721bfb2fa"/>
    <ds:schemaRef ds:uri="e66dde24-1e7d-4339-bcf7-39072f3c0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E560A7C-2485-4074-9987-A932EF10D55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6435</TotalTime>
  <Words>3742</Words>
  <Application>Microsoft Office PowerPoint</Application>
  <PresentationFormat>Widescreen</PresentationFormat>
  <Paragraphs>554</Paragraphs>
  <Slides>44</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.SF NS Symbols Regular</vt:lpstr>
      <vt:lpstr>Arial</vt:lpstr>
      <vt:lpstr>Calibri</vt:lpstr>
      <vt:lpstr>Wingdings 3</vt:lpstr>
      <vt:lpstr>Ion</vt:lpstr>
      <vt:lpstr>PowerPoint Presentation</vt:lpstr>
      <vt:lpstr>Essential Topics in Parish Finance</vt:lpstr>
      <vt:lpstr>Separation of Functions: Positions</vt:lpstr>
      <vt:lpstr>Assuring adequate financial controls reduces risk of Fraud</vt:lpstr>
      <vt:lpstr>PowerPoint Presentation</vt:lpstr>
      <vt:lpstr>PowerPoint Presentation</vt:lpstr>
      <vt:lpstr>Internal Controls: Best Practices</vt:lpstr>
      <vt:lpstr>Financial Role of Vestry</vt:lpstr>
      <vt:lpstr>Internal Controls – Small Group </vt:lpstr>
      <vt:lpstr>Internal Controls</vt:lpstr>
      <vt:lpstr>Internal Control Q&amp;A</vt:lpstr>
      <vt:lpstr>The 4-1-1 on Money</vt:lpstr>
      <vt:lpstr>The 4-1-1 on Money</vt:lpstr>
      <vt:lpstr>The Basics of Banking </vt:lpstr>
      <vt:lpstr>Online Giving – Open Discussion</vt:lpstr>
      <vt:lpstr>Online Giving</vt:lpstr>
      <vt:lpstr>Charitable Giving For Churches</vt:lpstr>
      <vt:lpstr>Investment Opportunities</vt:lpstr>
      <vt:lpstr>Investment Opportunity</vt:lpstr>
      <vt:lpstr>Participating Fund</vt:lpstr>
      <vt:lpstr>Participating Funds Historic Performance</vt:lpstr>
      <vt:lpstr>Debt Levels  </vt:lpstr>
      <vt:lpstr>Debt Service</vt:lpstr>
      <vt:lpstr>Debt Service</vt:lpstr>
      <vt:lpstr>Crump Fund</vt:lpstr>
      <vt:lpstr>Property, Construction and Insurance</vt:lpstr>
      <vt:lpstr>Property</vt:lpstr>
      <vt:lpstr>Risk Management</vt:lpstr>
      <vt:lpstr>Risk Management</vt:lpstr>
      <vt:lpstr>Insurance</vt:lpstr>
      <vt:lpstr>General Liability Insurance</vt:lpstr>
      <vt:lpstr>Directors’ &amp; Officers (D&amp;O) Insurance</vt:lpstr>
      <vt:lpstr>Claims-made Policy Insurance</vt:lpstr>
      <vt:lpstr>Claims-made Policy Insurance</vt:lpstr>
      <vt:lpstr>Occurrence Policy Insurance</vt:lpstr>
      <vt:lpstr>Occurrence Policy Insurance</vt:lpstr>
      <vt:lpstr>Insurance Open Discussion</vt:lpstr>
      <vt:lpstr>Maintenance of Property</vt:lpstr>
      <vt:lpstr>Maintenance of Property</vt:lpstr>
      <vt:lpstr>Parish Inventory</vt:lpstr>
      <vt:lpstr>Resources</vt:lpstr>
      <vt:lpstr>Resources </vt:lpstr>
      <vt:lpstr>http://www.epicenter.org/diocese/the-office-of-financial-services/</vt:lpstr>
      <vt:lpst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Jonathan Blaker</cp:lastModifiedBy>
  <cp:revision>25</cp:revision>
  <cp:lastPrinted>2019-09-27T14:47:40Z</cp:lastPrinted>
  <dcterms:created xsi:type="dcterms:W3CDTF">2018-11-30T16:21:29Z</dcterms:created>
  <dcterms:modified xsi:type="dcterms:W3CDTF">2019-09-27T16:29:03Z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0x01010050C2185F75617A45A426B6A56AE6DEC2</vt:lpwstr>
  </property>
  <property fmtid="{D5CDD505-2E9C-101B-9397-08002B2CF9AE}" pid="3" name="_dlc_DocIdItemGuid">
    <vt:lpwstr>2996f6ce-b773-453b-9450-0f34be1dd4d3</vt:lpwstr>
  </property>
</Properties>
</file>